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307" r:id="rId3"/>
    <p:sldId id="284" r:id="rId4"/>
    <p:sldId id="302" r:id="rId5"/>
    <p:sldId id="291" r:id="rId6"/>
    <p:sldId id="295" r:id="rId7"/>
    <p:sldId id="292" r:id="rId8"/>
    <p:sldId id="293" r:id="rId9"/>
    <p:sldId id="296" r:id="rId10"/>
    <p:sldId id="287" r:id="rId11"/>
    <p:sldId id="286" r:id="rId12"/>
    <p:sldId id="289" r:id="rId13"/>
    <p:sldId id="290" r:id="rId14"/>
    <p:sldId id="288" r:id="rId15"/>
    <p:sldId id="299" r:id="rId16"/>
    <p:sldId id="298" r:id="rId17"/>
    <p:sldId id="301" r:id="rId18"/>
    <p:sldId id="304" r:id="rId19"/>
    <p:sldId id="258" r:id="rId20"/>
    <p:sldId id="297" r:id="rId21"/>
    <p:sldId id="30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F92"/>
    <a:srgbClr val="73FEFF"/>
    <a:srgbClr val="942093"/>
    <a:srgbClr val="D883FF"/>
    <a:srgbClr val="FF8AD8"/>
    <a:srgbClr val="000000"/>
    <a:srgbClr val="76D6FF"/>
    <a:srgbClr val="FF9300"/>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0095"/>
  </p:normalViewPr>
  <p:slideViewPr>
    <p:cSldViewPr snapToGrid="0" snapToObjects="1">
      <p:cViewPr varScale="1">
        <p:scale>
          <a:sx n="74" d="100"/>
          <a:sy n="74" d="100"/>
        </p:scale>
        <p:origin x="201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FBBA1-30AC-404F-B44E-E04750BB24D2}" type="datetimeFigureOut">
              <a:rPr lang="en-US" smtClean="0"/>
              <a:t>8/6/23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2916D6-970A-BE4E-B5D7-304CEC5B826C}" type="slidenum">
              <a:rPr lang="en-US" smtClean="0"/>
              <a:t>‹#›</a:t>
            </a:fld>
            <a:endParaRPr lang="en-US"/>
          </a:p>
        </p:txBody>
      </p:sp>
    </p:spTree>
    <p:extLst>
      <p:ext uri="{BB962C8B-B14F-4D97-AF65-F5344CB8AC3E}">
        <p14:creationId xmlns:p14="http://schemas.microsoft.com/office/powerpoint/2010/main" val="4257743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2916D6-970A-BE4E-B5D7-304CEC5B826C}" type="slidenum">
              <a:rPr lang="en-US" smtClean="0"/>
              <a:t>2</a:t>
            </a:fld>
            <a:endParaRPr lang="en-US"/>
          </a:p>
        </p:txBody>
      </p:sp>
    </p:spTree>
    <p:extLst>
      <p:ext uri="{BB962C8B-B14F-4D97-AF65-F5344CB8AC3E}">
        <p14:creationId xmlns:p14="http://schemas.microsoft.com/office/powerpoint/2010/main" val="3338523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2916D6-970A-BE4E-B5D7-304CEC5B826C}" type="slidenum">
              <a:rPr lang="en-US" smtClean="0"/>
              <a:t>4</a:t>
            </a:fld>
            <a:endParaRPr lang="en-US"/>
          </a:p>
        </p:txBody>
      </p:sp>
    </p:spTree>
    <p:extLst>
      <p:ext uri="{BB962C8B-B14F-4D97-AF65-F5344CB8AC3E}">
        <p14:creationId xmlns:p14="http://schemas.microsoft.com/office/powerpoint/2010/main" val="2751613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2916D6-970A-BE4E-B5D7-304CEC5B826C}" type="slidenum">
              <a:rPr lang="en-US" smtClean="0"/>
              <a:t>7</a:t>
            </a:fld>
            <a:endParaRPr lang="en-US"/>
          </a:p>
        </p:txBody>
      </p:sp>
    </p:spTree>
    <p:extLst>
      <p:ext uri="{BB962C8B-B14F-4D97-AF65-F5344CB8AC3E}">
        <p14:creationId xmlns:p14="http://schemas.microsoft.com/office/powerpoint/2010/main" val="3285527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2916D6-970A-BE4E-B5D7-304CEC5B826C}" type="slidenum">
              <a:rPr lang="en-US" smtClean="0"/>
              <a:t>9</a:t>
            </a:fld>
            <a:endParaRPr lang="en-US"/>
          </a:p>
        </p:txBody>
      </p:sp>
    </p:spTree>
    <p:extLst>
      <p:ext uri="{BB962C8B-B14F-4D97-AF65-F5344CB8AC3E}">
        <p14:creationId xmlns:p14="http://schemas.microsoft.com/office/powerpoint/2010/main" val="1563351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2916D6-970A-BE4E-B5D7-304CEC5B826C}" type="slidenum">
              <a:rPr lang="en-US" smtClean="0"/>
              <a:t>16</a:t>
            </a:fld>
            <a:endParaRPr lang="en-US"/>
          </a:p>
        </p:txBody>
      </p:sp>
    </p:spTree>
    <p:extLst>
      <p:ext uri="{BB962C8B-B14F-4D97-AF65-F5344CB8AC3E}">
        <p14:creationId xmlns:p14="http://schemas.microsoft.com/office/powerpoint/2010/main" val="2552182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2916D6-970A-BE4E-B5D7-304CEC5B826C}" type="slidenum">
              <a:rPr lang="en-US" smtClean="0"/>
              <a:t>17</a:t>
            </a:fld>
            <a:endParaRPr lang="en-US"/>
          </a:p>
        </p:txBody>
      </p:sp>
    </p:spTree>
    <p:extLst>
      <p:ext uri="{BB962C8B-B14F-4D97-AF65-F5344CB8AC3E}">
        <p14:creationId xmlns:p14="http://schemas.microsoft.com/office/powerpoint/2010/main" val="3727290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2916D6-970A-BE4E-B5D7-304CEC5B826C}" type="slidenum">
              <a:rPr lang="en-US" smtClean="0"/>
              <a:t>20</a:t>
            </a:fld>
            <a:endParaRPr lang="en-US"/>
          </a:p>
        </p:txBody>
      </p:sp>
    </p:spTree>
    <p:extLst>
      <p:ext uri="{BB962C8B-B14F-4D97-AF65-F5344CB8AC3E}">
        <p14:creationId xmlns:p14="http://schemas.microsoft.com/office/powerpoint/2010/main" val="1835792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2916D6-970A-BE4E-B5D7-304CEC5B826C}" type="slidenum">
              <a:rPr lang="en-US" smtClean="0"/>
              <a:t>21</a:t>
            </a:fld>
            <a:endParaRPr lang="en-US"/>
          </a:p>
        </p:txBody>
      </p:sp>
    </p:spTree>
    <p:extLst>
      <p:ext uri="{BB962C8B-B14F-4D97-AF65-F5344CB8AC3E}">
        <p14:creationId xmlns:p14="http://schemas.microsoft.com/office/powerpoint/2010/main" val="1796210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3E9A79E-10C9-9449-B2D3-058295D1EF76}" type="datetimeFigureOut">
              <a:rPr lang="en-US" smtClean="0"/>
              <a:t>8/6/23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5BAB6-1057-5D4D-8ABE-DD88BEF524E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3E9A79E-10C9-9449-B2D3-058295D1EF76}" type="datetimeFigureOut">
              <a:rPr lang="en-US" smtClean="0"/>
              <a:t>8/6/23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5BAB6-1057-5D4D-8ABE-DD88BEF524E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3E9A79E-10C9-9449-B2D3-058295D1EF76}" type="datetimeFigureOut">
              <a:rPr lang="en-US" smtClean="0"/>
              <a:t>8/6/23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5BAB6-1057-5D4D-8ABE-DD88BEF524E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3E9A79E-10C9-9449-B2D3-058295D1EF76}" type="datetimeFigureOut">
              <a:rPr lang="en-US" smtClean="0"/>
              <a:t>8/6/23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5BAB6-1057-5D4D-8ABE-DD88BEF524E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3E9A79E-10C9-9449-B2D3-058295D1EF76}" type="datetimeFigureOut">
              <a:rPr lang="en-US" smtClean="0"/>
              <a:t>8/6/23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5BAB6-1057-5D4D-8ABE-DD88BEF524E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3E9A79E-10C9-9449-B2D3-058295D1EF76}" type="datetimeFigureOut">
              <a:rPr lang="en-US" smtClean="0"/>
              <a:t>8/6/23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5BAB6-1057-5D4D-8ABE-DD88BEF524E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3E9A79E-10C9-9449-B2D3-058295D1EF76}" type="datetimeFigureOut">
              <a:rPr lang="en-US" smtClean="0"/>
              <a:t>8/6/23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5BAB6-1057-5D4D-8ABE-DD88BEF524E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3E9A79E-10C9-9449-B2D3-058295D1EF76}" type="datetimeFigureOut">
              <a:rPr lang="en-US" smtClean="0"/>
              <a:t>8/6/23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5BAB6-1057-5D4D-8ABE-DD88BEF524E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E9A79E-10C9-9449-B2D3-058295D1EF76}" type="datetimeFigureOut">
              <a:rPr lang="en-US" smtClean="0"/>
              <a:t>8/6/23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5BAB6-1057-5D4D-8ABE-DD88BEF524E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3E9A79E-10C9-9449-B2D3-058295D1EF76}" type="datetimeFigureOut">
              <a:rPr lang="en-US" smtClean="0"/>
              <a:t>8/6/23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5BAB6-1057-5D4D-8ABE-DD88BEF524E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3E9A79E-10C9-9449-B2D3-058295D1EF76}" type="datetimeFigureOut">
              <a:rPr lang="en-US" smtClean="0"/>
              <a:t>8/6/23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5BAB6-1057-5D4D-8ABE-DD88BEF524E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9A79E-10C9-9449-B2D3-058295D1EF76}" type="datetimeFigureOut">
              <a:rPr lang="en-US" smtClean="0"/>
              <a:t>8/6/23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5BAB6-1057-5D4D-8ABE-DD88BEF524E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www.pngall.com/welcome-word-pn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hyperlink" Target="https://pngimg.com/download/36211"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s://openclipart.org/detail/253968" TargetMode="External"/><Relationship Id="rId10" Type="http://schemas.openxmlformats.org/officeDocument/2006/relationships/image" Target="../media/image13.jpeg"/><Relationship Id="rId4" Type="http://schemas.openxmlformats.org/officeDocument/2006/relationships/image" Target="../media/image10.png"/><Relationship Id="rId9" Type="http://schemas.openxmlformats.org/officeDocument/2006/relationships/hyperlink" Target="https://commons.wikimedia.org/wiki/File:Emoticon_Face_Frown_GE.p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7.jp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creativecommons.org/licenses/by-nc/3.0/" TargetMode="External"/><Relationship Id="rId5" Type="http://schemas.openxmlformats.org/officeDocument/2006/relationships/hyperlink" Target="http://www.pngall.com/belt-png" TargetMode="Externa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www.rissebrothers.com/" TargetMode="Externa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https://robbrestyle.com/diy-glitter-fruit-pencil-pouch/" TargetMode="External"/><Relationship Id="rId3" Type="http://schemas.openxmlformats.org/officeDocument/2006/relationships/image" Target="../media/image1.jpeg"/><Relationship Id="rId7" Type="http://schemas.openxmlformats.org/officeDocument/2006/relationships/image" Target="../media/image6.jp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hyperlink" Target="https://www.getmespark.com/being-a-first-time-attendee/" TargetMode="Externa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hyperlink" Target="https://pixabay.com/en/iphone-cellphone-smartphone-mobile-37856/" TargetMode="External"/><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openclipart.org/detail/90187/camera-michael-tunniclif-01" TargetMode="External"/><Relationship Id="rId5" Type="http://schemas.openxmlformats.org/officeDocument/2006/relationships/image" Target="../media/image5.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hyperlink" Target="https://robbrestyle.com/diy-glitter-fruit-pencil-pouch/" TargetMode="Externa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chalkboard on brights.047.jpeg">
            <a:extLst>
              <a:ext uri="{FF2B5EF4-FFF2-40B4-BE49-F238E27FC236}">
                <a16:creationId xmlns:a16="http://schemas.microsoft.com/office/drawing/2014/main" id="{09BB4D1E-D15D-60B2-4362-63A54AF920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4157"/>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olorful letters on a black background&#10;&#10;Description automatically generated">
            <a:extLst>
              <a:ext uri="{FF2B5EF4-FFF2-40B4-BE49-F238E27FC236}">
                <a16:creationId xmlns:a16="http://schemas.microsoft.com/office/drawing/2014/main" id="{20CF77A9-581F-0911-BA0D-0823D7A8CA6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612243" y="1306708"/>
            <a:ext cx="7772400" cy="2247237"/>
          </a:xfrm>
          <a:prstGeom prst="rect">
            <a:avLst/>
          </a:prstGeom>
        </p:spPr>
      </p:pic>
      <p:sp>
        <p:nvSpPr>
          <p:cNvPr id="9" name="TextBox 8">
            <a:extLst>
              <a:ext uri="{FF2B5EF4-FFF2-40B4-BE49-F238E27FC236}">
                <a16:creationId xmlns:a16="http://schemas.microsoft.com/office/drawing/2014/main" id="{B2B0B6BE-3543-12CE-85E3-5DA5964D2029}"/>
              </a:ext>
            </a:extLst>
          </p:cNvPr>
          <p:cNvSpPr txBox="1"/>
          <p:nvPr/>
        </p:nvSpPr>
        <p:spPr>
          <a:xfrm>
            <a:off x="3345587" y="3414319"/>
            <a:ext cx="6011056" cy="2308324"/>
          </a:xfrm>
          <a:prstGeom prst="rect">
            <a:avLst/>
          </a:prstGeom>
          <a:noFill/>
        </p:spPr>
        <p:txBody>
          <a:bodyPr wrap="square" rtlCol="0">
            <a:spAutoFit/>
          </a:bodyPr>
          <a:lstStyle/>
          <a:p>
            <a:pPr algn="ctr"/>
            <a:r>
              <a:rPr lang="en-US" sz="7200" dirty="0">
                <a:solidFill>
                  <a:srgbClr val="FF9300"/>
                </a:solidFill>
                <a:latin typeface="Snell Roundhand" panose="02000603080000090004" pitchFamily="2" charset="77"/>
              </a:rPr>
              <a:t>to </a:t>
            </a:r>
          </a:p>
          <a:p>
            <a:pPr algn="ctr"/>
            <a:r>
              <a:rPr lang="en-US" sz="7200" dirty="0">
                <a:solidFill>
                  <a:srgbClr val="FF9300"/>
                </a:solidFill>
                <a:latin typeface="Snell Roundhand" panose="02000603080000090004" pitchFamily="2" charset="77"/>
              </a:rPr>
              <a:t>Kindergarten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11" name="Picture 1" descr="chalkboard on brights.047.jpeg">
            <a:extLst>
              <a:ext uri="{FF2B5EF4-FFF2-40B4-BE49-F238E27FC236}">
                <a16:creationId xmlns:a16="http://schemas.microsoft.com/office/drawing/2014/main" id="{8DDA166D-2C5D-1F0A-A419-707D247199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25400"/>
            <a:ext cx="12199938" cy="6832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6" name="TextBox 5"/>
          <p:cNvSpPr txBox="1"/>
          <p:nvPr/>
        </p:nvSpPr>
        <p:spPr>
          <a:xfrm>
            <a:off x="2832695" y="1097596"/>
            <a:ext cx="7599580" cy="861774"/>
          </a:xfrm>
          <a:prstGeom prst="rect">
            <a:avLst/>
          </a:prstGeom>
          <a:noFill/>
        </p:spPr>
        <p:txBody>
          <a:bodyPr wrap="none" rtlCol="0">
            <a:spAutoFit/>
          </a:bodyPr>
          <a:lstStyle/>
          <a:p>
            <a:pPr algn="ctr"/>
            <a:r>
              <a:rPr lang="en-US" sz="5000" dirty="0">
                <a:ln w="50800">
                  <a:noFill/>
                </a:ln>
                <a:solidFill>
                  <a:srgbClr val="FFFF00"/>
                </a:solidFill>
                <a:effectLst>
                  <a:outerShdw blurRad="50800" dist="38100" dir="5400000" algn="t" rotWithShape="0">
                    <a:prstClr val="black">
                      <a:alpha val="40000"/>
                    </a:prstClr>
                  </a:outerShdw>
                </a:effectLst>
                <a:latin typeface="AGRESTINGTEACHERFACESOLID" panose="02000603000000000000" pitchFamily="2" charset="0"/>
                <a:ea typeface="AGRESTINGTEACHERFACESOLID" panose="02000603000000000000" pitchFamily="2" charset="0"/>
              </a:rPr>
              <a:t>POSITIVE BEHAVIOR SYSTEM</a:t>
            </a:r>
          </a:p>
        </p:txBody>
      </p:sp>
      <p:sp>
        <p:nvSpPr>
          <p:cNvPr id="4" name="TextBox 3">
            <a:extLst>
              <a:ext uri="{FF2B5EF4-FFF2-40B4-BE49-F238E27FC236}">
                <a16:creationId xmlns:a16="http://schemas.microsoft.com/office/drawing/2014/main" id="{4ECB2400-E777-9639-9540-71ECB125638B}"/>
              </a:ext>
            </a:extLst>
          </p:cNvPr>
          <p:cNvSpPr txBox="1"/>
          <p:nvPr/>
        </p:nvSpPr>
        <p:spPr>
          <a:xfrm>
            <a:off x="1338479" y="1792755"/>
            <a:ext cx="10311966" cy="4146471"/>
          </a:xfrm>
          <a:prstGeom prst="rect">
            <a:avLst/>
          </a:prstGeom>
          <a:noFill/>
        </p:spPr>
        <p:txBody>
          <a:bodyPr wrap="square">
            <a:noAutofit/>
          </a:bodyPr>
          <a:lstStyle/>
          <a:p>
            <a:pPr marL="0" lvl="0" indent="0" algn="l" rtl="0">
              <a:spcBef>
                <a:spcPts val="0"/>
              </a:spcBef>
              <a:spcAft>
                <a:spcPts val="0"/>
              </a:spcAft>
              <a:buNone/>
            </a:pPr>
            <a:r>
              <a:rPr lang="en-US" sz="2800" dirty="0">
                <a:solidFill>
                  <a:schemeClr val="bg1"/>
                </a:solidFill>
                <a:latin typeface="Century Gothic" panose="020B0502020202020204" pitchFamily="34" charset="0"/>
              </a:rPr>
              <a:t>Our classroom will follow a PBS model of discipline. Positive Behavioral Support (PBS) focuses on building a safe and positive environment in which all students can learn. Throughout the school year, we will work on our MAC behavior expectations IN ALL SETTINGS (classroom, hallways, lunchroom etc.)</a:t>
            </a:r>
          </a:p>
          <a:p>
            <a:pPr marL="0" lvl="0" indent="0" algn="l" rtl="0">
              <a:spcBef>
                <a:spcPts val="0"/>
              </a:spcBef>
              <a:spcAft>
                <a:spcPts val="0"/>
              </a:spcAft>
              <a:buNone/>
            </a:pPr>
            <a:endParaRPr lang="en-US" sz="2800" dirty="0">
              <a:solidFill>
                <a:schemeClr val="bg1"/>
              </a:solidFill>
              <a:latin typeface="Century Gothic" panose="020B0502020202020204" pitchFamily="34" charset="0"/>
            </a:endParaRPr>
          </a:p>
          <a:p>
            <a:pPr marL="285750" lvl="0" indent="-285750" algn="l" rtl="0">
              <a:spcBef>
                <a:spcPts val="0"/>
              </a:spcBef>
              <a:spcAft>
                <a:spcPts val="0"/>
              </a:spcAft>
              <a:buFont typeface="Wingdings" pitchFamily="2" charset="2"/>
              <a:buChar char="Ø"/>
            </a:pPr>
            <a:r>
              <a:rPr lang="en-US" sz="2800" dirty="0">
                <a:solidFill>
                  <a:schemeClr val="bg1"/>
                </a:solidFill>
                <a:latin typeface="Century Gothic" panose="020B0502020202020204" pitchFamily="34" charset="0"/>
              </a:rPr>
              <a:t>WHAT DOES THAT LOOK LIKE? </a:t>
            </a:r>
          </a:p>
          <a:p>
            <a:pPr marL="285750" lvl="0" indent="-285750" algn="l" rtl="0">
              <a:spcBef>
                <a:spcPts val="0"/>
              </a:spcBef>
              <a:spcAft>
                <a:spcPts val="0"/>
              </a:spcAft>
              <a:buFont typeface="Wingdings" pitchFamily="2" charset="2"/>
              <a:buChar char="Ø"/>
            </a:pPr>
            <a:r>
              <a:rPr lang="en-US" sz="2800" dirty="0">
                <a:solidFill>
                  <a:schemeClr val="bg1"/>
                </a:solidFill>
                <a:latin typeface="Century Gothic" panose="020B0502020202020204" pitchFamily="34" charset="0"/>
              </a:rPr>
              <a:t>WHAT DOES THAT SOUND LIKE ?</a:t>
            </a:r>
          </a:p>
          <a:p>
            <a:pPr lvl="0"/>
            <a:endParaRPr lang="en-US" dirty="0">
              <a:solidFill>
                <a:srgbClr val="7030A0"/>
              </a:solidFill>
              <a:latin typeface="Century Gothic" panose="020B0502020202020204" pitchFamily="34" charset="0"/>
            </a:endParaRPr>
          </a:p>
        </p:txBody>
      </p:sp>
    </p:spTree>
    <p:extLst>
      <p:ext uri="{BB962C8B-B14F-4D97-AF65-F5344CB8AC3E}">
        <p14:creationId xmlns:p14="http://schemas.microsoft.com/office/powerpoint/2010/main" val="614553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Picture 1" descr="chalkboard on brights.047.jpeg">
            <a:extLst>
              <a:ext uri="{FF2B5EF4-FFF2-40B4-BE49-F238E27FC236}">
                <a16:creationId xmlns:a16="http://schemas.microsoft.com/office/drawing/2014/main" id="{BDFC619F-A7A7-BFC6-26EB-D73CAF44D6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25399"/>
            <a:ext cx="12199938" cy="683260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grpSp>
        <p:nvGrpSpPr>
          <p:cNvPr id="5" name="Group 4"/>
          <p:cNvGrpSpPr/>
          <p:nvPr/>
        </p:nvGrpSpPr>
        <p:grpSpPr>
          <a:xfrm>
            <a:off x="2233410" y="1434539"/>
            <a:ext cx="8815875" cy="1200329"/>
            <a:chOff x="2233421" y="804018"/>
            <a:chExt cx="8815875" cy="1200329"/>
          </a:xfrm>
        </p:grpSpPr>
        <p:sp>
          <p:nvSpPr>
            <p:cNvPr id="6" name="TextBox 5"/>
            <p:cNvSpPr txBox="1"/>
            <p:nvPr/>
          </p:nvSpPr>
          <p:spPr>
            <a:xfrm>
              <a:off x="2233421" y="804018"/>
              <a:ext cx="8815875" cy="861774"/>
            </a:xfrm>
            <a:prstGeom prst="rect">
              <a:avLst/>
            </a:prstGeom>
            <a:noFill/>
          </p:spPr>
          <p:txBody>
            <a:bodyPr wrap="none" rtlCol="0">
              <a:spAutoFit/>
            </a:bodyPr>
            <a:lstStyle/>
            <a:p>
              <a:pPr algn="ctr"/>
              <a:r>
                <a:rPr lang="en-US" sz="5000" dirty="0">
                  <a:ln w="50800">
                    <a:noFill/>
                  </a:ln>
                  <a:solidFill>
                    <a:srgbClr val="FFFF00"/>
                  </a:solidFill>
                  <a:effectLst>
                    <a:outerShdw blurRad="50800" dist="38100" dir="5400000" algn="t" rotWithShape="0">
                      <a:prstClr val="black">
                        <a:alpha val="40000"/>
                      </a:prstClr>
                    </a:outerShdw>
                  </a:effectLst>
                  <a:latin typeface="AGRESTINGTEACHERFACESOLID" panose="02000603000000000000" pitchFamily="2" charset="0"/>
                  <a:ea typeface="AGRESTINGTEACHERFACESOLID" panose="02000603000000000000" pitchFamily="2" charset="0"/>
                </a:rPr>
                <a:t>MCKEEL BEHAVIOR EXPECTATION</a:t>
              </a:r>
            </a:p>
          </p:txBody>
        </p:sp>
        <p:sp>
          <p:nvSpPr>
            <p:cNvPr id="7" name="TextBox 6"/>
            <p:cNvSpPr txBox="1"/>
            <p:nvPr/>
          </p:nvSpPr>
          <p:spPr>
            <a:xfrm>
              <a:off x="6003638" y="804018"/>
              <a:ext cx="184730" cy="1200329"/>
            </a:xfrm>
            <a:prstGeom prst="rect">
              <a:avLst/>
            </a:prstGeom>
            <a:noFill/>
          </p:spPr>
          <p:txBody>
            <a:bodyPr wrap="none" rtlCol="0">
              <a:spAutoFit/>
            </a:bodyPr>
            <a:lstStyle/>
            <a:p>
              <a:pPr algn="ctr"/>
              <a:endParaRPr lang="en-US" sz="7200" dirty="0">
                <a:effectLst>
                  <a:outerShdw blurRad="50800" dist="38100" dir="5400000" algn="t" rotWithShape="0">
                    <a:prstClr val="black">
                      <a:alpha val="40000"/>
                    </a:prstClr>
                  </a:outerShdw>
                </a:effectLst>
                <a:latin typeface="AGHOWDOYOUSURVIVE" panose="02000603000000000000" pitchFamily="2" charset="0"/>
                <a:ea typeface="AGHOWDOYOUSURVIVE" panose="02000603000000000000" pitchFamily="2" charset="0"/>
              </a:endParaRPr>
            </a:p>
          </p:txBody>
        </p:sp>
      </p:grpSp>
      <p:sp>
        <p:nvSpPr>
          <p:cNvPr id="2" name="TextBox 1">
            <a:extLst>
              <a:ext uri="{FF2B5EF4-FFF2-40B4-BE49-F238E27FC236}">
                <a16:creationId xmlns:a16="http://schemas.microsoft.com/office/drawing/2014/main" id="{99E4C076-FB19-B615-D1F1-56ADF01F09A7}"/>
              </a:ext>
            </a:extLst>
          </p:cNvPr>
          <p:cNvSpPr txBox="1"/>
          <p:nvPr/>
        </p:nvSpPr>
        <p:spPr>
          <a:xfrm>
            <a:off x="1142715" y="2296313"/>
            <a:ext cx="10358438" cy="2862322"/>
          </a:xfrm>
          <a:prstGeom prst="rect">
            <a:avLst/>
          </a:prstGeom>
          <a:noFill/>
        </p:spPr>
        <p:txBody>
          <a:bodyPr wrap="square" rtlCol="0">
            <a:spAutoFit/>
          </a:bodyPr>
          <a:lstStyle/>
          <a:p>
            <a:pPr marL="514350" indent="-514350">
              <a:buAutoNum type="arabicPeriod"/>
            </a:pPr>
            <a:r>
              <a:rPr lang="en-US" sz="3000" dirty="0">
                <a:solidFill>
                  <a:schemeClr val="bg1"/>
                </a:solidFill>
                <a:latin typeface="Century Gothic" panose="020B0502020202020204" pitchFamily="34" charset="0"/>
              </a:rPr>
              <a:t>Follow directions.</a:t>
            </a:r>
          </a:p>
          <a:p>
            <a:pPr marL="514350" indent="-514350">
              <a:buAutoNum type="arabicPeriod"/>
            </a:pPr>
            <a:r>
              <a:rPr lang="en-US" sz="3000" dirty="0">
                <a:solidFill>
                  <a:schemeClr val="bg1"/>
                </a:solidFill>
                <a:latin typeface="Century Gothic" panose="020B0502020202020204" pitchFamily="34" charset="0"/>
              </a:rPr>
              <a:t>Take responsibility for his/her own actions.</a:t>
            </a:r>
          </a:p>
          <a:p>
            <a:r>
              <a:rPr lang="en-US" sz="3000" dirty="0">
                <a:solidFill>
                  <a:schemeClr val="bg1"/>
                </a:solidFill>
                <a:latin typeface="Century Gothic" panose="020B0502020202020204" pitchFamily="34" charset="0"/>
              </a:rPr>
              <a:t>3.Complete and submit quality classwork.</a:t>
            </a:r>
          </a:p>
          <a:p>
            <a:r>
              <a:rPr lang="en-US" sz="3000" dirty="0">
                <a:solidFill>
                  <a:schemeClr val="bg1"/>
                </a:solidFill>
                <a:latin typeface="Century Gothic" panose="020B0502020202020204" pitchFamily="34" charset="0"/>
              </a:rPr>
              <a:t>4. Listens respectfully and acknowledges the thinking of others. </a:t>
            </a:r>
          </a:p>
          <a:p>
            <a:r>
              <a:rPr lang="en-US" sz="3000" dirty="0">
                <a:solidFill>
                  <a:schemeClr val="bg1"/>
                </a:solidFill>
                <a:latin typeface="Century Gothic" panose="020B0502020202020204" pitchFamily="34" charset="0"/>
              </a:rPr>
              <a:t>5. Displays best effort. </a:t>
            </a:r>
          </a:p>
        </p:txBody>
      </p:sp>
    </p:spTree>
    <p:extLst>
      <p:ext uri="{BB962C8B-B14F-4D97-AF65-F5344CB8AC3E}">
        <p14:creationId xmlns:p14="http://schemas.microsoft.com/office/powerpoint/2010/main" val="228004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5" name="Picture 1" descr="chalkboard on brights.047.jpeg">
            <a:extLst>
              <a:ext uri="{FF2B5EF4-FFF2-40B4-BE49-F238E27FC236}">
                <a16:creationId xmlns:a16="http://schemas.microsoft.com/office/drawing/2014/main" id="{C153BB4D-A108-02B8-6F45-01D3EF5DA5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90" y="0"/>
            <a:ext cx="12271690" cy="6858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6" name="TextBox 5"/>
          <p:cNvSpPr txBox="1"/>
          <p:nvPr/>
        </p:nvSpPr>
        <p:spPr>
          <a:xfrm>
            <a:off x="1365728" y="858948"/>
            <a:ext cx="9301163" cy="1015663"/>
          </a:xfrm>
          <a:prstGeom prst="rect">
            <a:avLst/>
          </a:prstGeom>
          <a:noFill/>
        </p:spPr>
        <p:txBody>
          <a:bodyPr wrap="square" rtlCol="0">
            <a:spAutoFit/>
          </a:bodyPr>
          <a:lstStyle/>
          <a:p>
            <a:pPr algn="ctr"/>
            <a:r>
              <a:rPr lang="en-US" sz="6000" dirty="0">
                <a:ln w="50800">
                  <a:noFill/>
                </a:ln>
                <a:solidFill>
                  <a:srgbClr val="FFFF00"/>
                </a:solidFill>
                <a:effectLst>
                  <a:outerShdw blurRad="50800" dist="38100" dir="5400000" algn="t" rotWithShape="0">
                    <a:prstClr val="black">
                      <a:alpha val="40000"/>
                    </a:prstClr>
                  </a:outerShdw>
                </a:effectLst>
                <a:latin typeface="AGRESTINGTEACHERFACESOLID" panose="02000603000000000000" pitchFamily="2" charset="0"/>
                <a:ea typeface="AGRESTINGTEACHERFACESOLID" panose="02000603000000000000" pitchFamily="2" charset="0"/>
              </a:rPr>
              <a:t>REWARD</a:t>
            </a:r>
          </a:p>
        </p:txBody>
      </p:sp>
      <p:sp>
        <p:nvSpPr>
          <p:cNvPr id="4" name="TextBox 3">
            <a:extLst>
              <a:ext uri="{FF2B5EF4-FFF2-40B4-BE49-F238E27FC236}">
                <a16:creationId xmlns:a16="http://schemas.microsoft.com/office/drawing/2014/main" id="{4ECB2400-E777-9639-9540-71ECB125638B}"/>
              </a:ext>
            </a:extLst>
          </p:cNvPr>
          <p:cNvSpPr txBox="1"/>
          <p:nvPr/>
        </p:nvSpPr>
        <p:spPr>
          <a:xfrm>
            <a:off x="908325" y="1476054"/>
            <a:ext cx="10215968" cy="4973599"/>
          </a:xfrm>
          <a:prstGeom prst="rect">
            <a:avLst/>
          </a:prstGeom>
          <a:noFill/>
        </p:spPr>
        <p:txBody>
          <a:bodyPr wrap="square">
            <a:noAutofit/>
          </a:bodyPr>
          <a:lstStyle/>
          <a:p>
            <a:pPr lvl="0"/>
            <a:endParaRPr lang="en-US" dirty="0">
              <a:solidFill>
                <a:srgbClr val="7030A0"/>
              </a:solidFill>
              <a:latin typeface="Century Gothic" panose="020B0502020202020204" pitchFamily="34" charset="0"/>
            </a:endParaRPr>
          </a:p>
          <a:p>
            <a:pPr lvl="0"/>
            <a:r>
              <a:rPr lang="en-US" sz="2400" dirty="0">
                <a:solidFill>
                  <a:schemeClr val="bg1"/>
                </a:solidFill>
                <a:latin typeface="Century Gothic" panose="020B0502020202020204" pitchFamily="34" charset="0"/>
              </a:rPr>
              <a:t>When our class does an amazing job with our  PBS/MAC expectations, </a:t>
            </a:r>
            <a:r>
              <a:rPr lang="en-US" sz="2400" dirty="0">
                <a:solidFill>
                  <a:schemeClr val="accent4"/>
                </a:solidFill>
                <a:latin typeface="Century Gothic" panose="020B0502020202020204" pitchFamily="34" charset="0"/>
              </a:rPr>
              <a:t>they can earn class </a:t>
            </a:r>
            <a:r>
              <a:rPr lang="en-US" sz="2400" b="1" dirty="0">
                <a:solidFill>
                  <a:schemeClr val="accent4"/>
                </a:solidFill>
                <a:latin typeface="Century Gothic" panose="020B0502020202020204" pitchFamily="34" charset="0"/>
              </a:rPr>
              <a:t>“PAWS” </a:t>
            </a:r>
            <a:r>
              <a:rPr lang="en-US" sz="2400" dirty="0">
                <a:solidFill>
                  <a:schemeClr val="accent4"/>
                </a:solidFill>
                <a:latin typeface="Century Gothic" panose="020B0502020202020204" pitchFamily="34" charset="0"/>
              </a:rPr>
              <a:t>for </a:t>
            </a:r>
            <a:r>
              <a:rPr lang="en-US" sz="2400" b="1" dirty="0">
                <a:solidFill>
                  <a:schemeClr val="accent4"/>
                </a:solidFill>
                <a:latin typeface="Century Gothic" panose="020B0502020202020204" pitchFamily="34" charset="0"/>
              </a:rPr>
              <a:t>PAWS-</a:t>
            </a:r>
            <a:r>
              <a:rPr lang="en-US" sz="2400" b="1" dirty="0" err="1">
                <a:solidFill>
                  <a:schemeClr val="accent4"/>
                </a:solidFill>
                <a:latin typeface="Century Gothic" panose="020B0502020202020204" pitchFamily="34" charset="0"/>
              </a:rPr>
              <a:t>itive</a:t>
            </a:r>
            <a:r>
              <a:rPr lang="en-US" sz="2400" b="1" dirty="0">
                <a:solidFill>
                  <a:schemeClr val="accent4"/>
                </a:solidFill>
                <a:latin typeface="Century Gothic" panose="020B0502020202020204" pitchFamily="34" charset="0"/>
              </a:rPr>
              <a:t> behaviors</a:t>
            </a:r>
            <a:r>
              <a:rPr lang="en-US" sz="2400" dirty="0">
                <a:solidFill>
                  <a:schemeClr val="accent4"/>
                </a:solidFill>
                <a:latin typeface="Century Gothic" panose="020B0502020202020204" pitchFamily="34" charset="0"/>
              </a:rPr>
              <a:t>. For every </a:t>
            </a:r>
            <a:r>
              <a:rPr lang="en-US" sz="2400" b="1" u="sng" dirty="0">
                <a:solidFill>
                  <a:schemeClr val="accent4"/>
                </a:solidFill>
                <a:latin typeface="Century Gothic" panose="020B0502020202020204" pitchFamily="34" charset="0"/>
              </a:rPr>
              <a:t>25 PAWS earned</a:t>
            </a:r>
            <a:r>
              <a:rPr lang="en-US" sz="2400" dirty="0">
                <a:solidFill>
                  <a:schemeClr val="accent4"/>
                </a:solidFill>
                <a:latin typeface="Century Gothic" panose="020B0502020202020204" pitchFamily="34" charset="0"/>
              </a:rPr>
              <a:t>, our class will receive a class reward such as extra recess time, special snacks (popsicles, ice cream, popcorn and soda etc.), blow bubbles, dance party etc.  </a:t>
            </a:r>
          </a:p>
          <a:p>
            <a:pPr marL="0" lvl="0" indent="0" algn="l" rtl="0">
              <a:spcBef>
                <a:spcPts val="1200"/>
              </a:spcBef>
              <a:spcAft>
                <a:spcPts val="1200"/>
              </a:spcAft>
              <a:buNone/>
            </a:pPr>
            <a:r>
              <a:rPr lang="en-US" sz="2400" dirty="0">
                <a:solidFill>
                  <a:schemeClr val="bg1"/>
                </a:solidFill>
                <a:latin typeface="Century Gothic" panose="020B0502020202020204" pitchFamily="34" charset="0"/>
              </a:rPr>
              <a:t>While our focus will be on positive behavior reinforcement, sometimes children will misbehave. We will do our best to work through these behaviors as they happen and to guide your child towards more positive choices. If these behaviors continue, I will reach out so that we can work on ways to best support your child. </a:t>
            </a:r>
          </a:p>
        </p:txBody>
      </p:sp>
    </p:spTree>
    <p:extLst>
      <p:ext uri="{BB962C8B-B14F-4D97-AF65-F5344CB8AC3E}">
        <p14:creationId xmlns:p14="http://schemas.microsoft.com/office/powerpoint/2010/main" val="2245887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1" name="Picture 1" descr="chalkboard on brights.047.jpeg">
            <a:extLst>
              <a:ext uri="{FF2B5EF4-FFF2-40B4-BE49-F238E27FC236}">
                <a16:creationId xmlns:a16="http://schemas.microsoft.com/office/drawing/2014/main" id="{262B637E-596F-51FC-EA71-54081EF268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6" name="TextBox 5"/>
          <p:cNvSpPr txBox="1"/>
          <p:nvPr/>
        </p:nvSpPr>
        <p:spPr>
          <a:xfrm>
            <a:off x="2157775" y="1011232"/>
            <a:ext cx="8337474" cy="938719"/>
          </a:xfrm>
          <a:prstGeom prst="rect">
            <a:avLst/>
          </a:prstGeom>
          <a:noFill/>
        </p:spPr>
        <p:txBody>
          <a:bodyPr wrap="none" rtlCol="0">
            <a:spAutoFit/>
          </a:bodyPr>
          <a:lstStyle/>
          <a:p>
            <a:pPr algn="ctr"/>
            <a:r>
              <a:rPr lang="en-US" sz="5500" dirty="0">
                <a:ln w="50800">
                  <a:noFill/>
                </a:ln>
                <a:solidFill>
                  <a:srgbClr val="FFC000"/>
                </a:solidFill>
                <a:effectLst>
                  <a:outerShdw blurRad="50800" dist="38100" dir="5400000" algn="t" rotWithShape="0">
                    <a:prstClr val="black">
                      <a:alpha val="40000"/>
                    </a:prstClr>
                  </a:outerShdw>
                </a:effectLst>
                <a:latin typeface="AGRESTINGTEACHERFACESOLID" panose="02000603000000000000" pitchFamily="2" charset="0"/>
                <a:ea typeface="AGRESTINGTEACHERFACESOLID" panose="02000603000000000000" pitchFamily="2" charset="0"/>
              </a:rPr>
              <a:t>POSITIVE BEHAVIOR SYSTEM</a:t>
            </a:r>
          </a:p>
        </p:txBody>
      </p:sp>
      <p:pic>
        <p:nvPicPr>
          <p:cNvPr id="5" name="Picture 4" descr="A yellow star on a black background&#10;&#10;Description automatically generated">
            <a:extLst>
              <a:ext uri="{FF2B5EF4-FFF2-40B4-BE49-F238E27FC236}">
                <a16:creationId xmlns:a16="http://schemas.microsoft.com/office/drawing/2014/main" id="{6EE6F8B4-9BB3-C591-C220-6E1740A5166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139692" y="1862511"/>
            <a:ext cx="1252222" cy="1190818"/>
          </a:xfrm>
          <a:prstGeom prst="rect">
            <a:avLst/>
          </a:prstGeom>
        </p:spPr>
      </p:pic>
      <p:pic>
        <p:nvPicPr>
          <p:cNvPr id="11" name="Picture 10" descr="A yellow smiley face with black background&#10;&#10;Description automatically generated">
            <a:extLst>
              <a:ext uri="{FF2B5EF4-FFF2-40B4-BE49-F238E27FC236}">
                <a16:creationId xmlns:a16="http://schemas.microsoft.com/office/drawing/2014/main" id="{B7F22392-E651-D7A6-207D-7B113D539081}"/>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193928" y="3193806"/>
            <a:ext cx="982271" cy="1021234"/>
          </a:xfrm>
          <a:prstGeom prst="rect">
            <a:avLst/>
          </a:prstGeom>
        </p:spPr>
      </p:pic>
      <p:pic>
        <p:nvPicPr>
          <p:cNvPr id="14" name="Picture 13" descr="A yellow face with black eyes&#10;&#10;Description automatically generated">
            <a:extLst>
              <a:ext uri="{FF2B5EF4-FFF2-40B4-BE49-F238E27FC236}">
                <a16:creationId xmlns:a16="http://schemas.microsoft.com/office/drawing/2014/main" id="{E38297F7-8209-67B8-B9D3-C1F0F15F2208}"/>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1402498" y="4445047"/>
            <a:ext cx="1039668" cy="1021234"/>
          </a:xfrm>
          <a:prstGeom prst="rect">
            <a:avLst/>
          </a:prstGeom>
        </p:spPr>
      </p:pic>
      <p:sp>
        <p:nvSpPr>
          <p:cNvPr id="19" name="TextBox 18">
            <a:extLst>
              <a:ext uri="{FF2B5EF4-FFF2-40B4-BE49-F238E27FC236}">
                <a16:creationId xmlns:a16="http://schemas.microsoft.com/office/drawing/2014/main" id="{36A62D1D-5445-DFD6-7F2F-86EC19B7F40D}"/>
              </a:ext>
            </a:extLst>
          </p:cNvPr>
          <p:cNvSpPr txBox="1"/>
          <p:nvPr/>
        </p:nvSpPr>
        <p:spPr>
          <a:xfrm>
            <a:off x="2708132" y="2157562"/>
            <a:ext cx="6915149" cy="3416320"/>
          </a:xfrm>
          <a:prstGeom prst="rect">
            <a:avLst/>
          </a:prstGeom>
          <a:noFill/>
        </p:spPr>
        <p:txBody>
          <a:bodyPr wrap="square" rtlCol="0">
            <a:spAutoFit/>
          </a:bodyPr>
          <a:lstStyle/>
          <a:p>
            <a:r>
              <a:rPr lang="en-US" sz="2400" dirty="0">
                <a:solidFill>
                  <a:srgbClr val="FFC000"/>
                </a:solidFill>
                <a:latin typeface="Century Gothic" panose="020B0502020202020204" pitchFamily="34" charset="0"/>
              </a:rPr>
              <a:t>Star</a:t>
            </a:r>
            <a:r>
              <a:rPr lang="en-US" sz="2400" dirty="0">
                <a:solidFill>
                  <a:schemeClr val="bg1"/>
                </a:solidFill>
                <a:latin typeface="Century Gothic" panose="020B0502020202020204" pitchFamily="34" charset="0"/>
              </a:rPr>
              <a:t>- Excellent Day/Earn Paws</a:t>
            </a:r>
          </a:p>
          <a:p>
            <a:endParaRPr lang="en-US" sz="2400" dirty="0">
              <a:solidFill>
                <a:schemeClr val="bg1"/>
              </a:solidFill>
              <a:latin typeface="Century Gothic" panose="020B0502020202020204" pitchFamily="34" charset="0"/>
            </a:endParaRPr>
          </a:p>
          <a:p>
            <a:r>
              <a:rPr lang="en-US" sz="2400" dirty="0">
                <a:solidFill>
                  <a:srgbClr val="FFC000"/>
                </a:solidFill>
                <a:latin typeface="Century Gothic" panose="020B0502020202020204" pitchFamily="34" charset="0"/>
              </a:rPr>
              <a:t>Happy Face</a:t>
            </a:r>
            <a:r>
              <a:rPr lang="en-US" sz="2400" dirty="0">
                <a:solidFill>
                  <a:schemeClr val="bg1"/>
                </a:solidFill>
                <a:latin typeface="Century Gothic" panose="020B0502020202020204" pitchFamily="34" charset="0"/>
              </a:rPr>
              <a:t>-Received a warning/ Reteach Expectation</a:t>
            </a:r>
          </a:p>
          <a:p>
            <a:endParaRPr lang="en-US" sz="2400" dirty="0">
              <a:solidFill>
                <a:schemeClr val="bg1"/>
              </a:solidFill>
              <a:latin typeface="Century Gothic" panose="020B0502020202020204" pitchFamily="34" charset="0"/>
            </a:endParaRPr>
          </a:p>
          <a:p>
            <a:r>
              <a:rPr lang="en-US" sz="2400" dirty="0">
                <a:solidFill>
                  <a:srgbClr val="FFC000"/>
                </a:solidFill>
                <a:latin typeface="Century Gothic" panose="020B0502020202020204" pitchFamily="34" charset="0"/>
              </a:rPr>
              <a:t>Sad Face</a:t>
            </a:r>
            <a:r>
              <a:rPr lang="en-US" sz="2400" dirty="0">
                <a:solidFill>
                  <a:schemeClr val="bg1"/>
                </a:solidFill>
                <a:latin typeface="Century Gothic" panose="020B0502020202020204" pitchFamily="34" charset="0"/>
              </a:rPr>
              <a:t>-Multiple Warnings/ Reteach Expectation/ Consequence/Communicate with parent/guardian through Agenda or Class Dojo</a:t>
            </a:r>
          </a:p>
        </p:txBody>
      </p:sp>
      <p:pic>
        <p:nvPicPr>
          <p:cNvPr id="3074" name="Picture 2" descr="Student Planners - School Mate">
            <a:extLst>
              <a:ext uri="{FF2B5EF4-FFF2-40B4-BE49-F238E27FC236}">
                <a16:creationId xmlns:a16="http://schemas.microsoft.com/office/drawing/2014/main" id="{728A93C1-446F-121C-FDAD-BB615DFF99F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17101" y="2555073"/>
            <a:ext cx="2356295" cy="22987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6D3A43B2-4F5C-47B2-EEDB-EC7B3EF8E417}"/>
              </a:ext>
            </a:extLst>
          </p:cNvPr>
          <p:cNvSpPr txBox="1"/>
          <p:nvPr/>
        </p:nvSpPr>
        <p:spPr>
          <a:xfrm>
            <a:off x="4169624" y="1787278"/>
            <a:ext cx="5038393" cy="523220"/>
          </a:xfrm>
          <a:prstGeom prst="rect">
            <a:avLst/>
          </a:prstGeom>
          <a:noFill/>
        </p:spPr>
        <p:txBody>
          <a:bodyPr wrap="square" rtlCol="0">
            <a:spAutoFit/>
          </a:bodyPr>
          <a:lstStyle/>
          <a:p>
            <a:r>
              <a:rPr lang="en-US" sz="2800" b="1" dirty="0">
                <a:solidFill>
                  <a:schemeClr val="accent4"/>
                </a:solidFill>
              </a:rPr>
              <a:t>*</a:t>
            </a:r>
            <a:r>
              <a:rPr lang="en-US" sz="2800" b="1" dirty="0">
                <a:solidFill>
                  <a:schemeClr val="accent4"/>
                </a:solidFill>
                <a:latin typeface="KG Neatly Printed" panose="02000506000000020003" pitchFamily="2" charset="77"/>
              </a:rPr>
              <a:t>Please Check &amp; Sign the Agenda Daily! </a:t>
            </a:r>
          </a:p>
        </p:txBody>
      </p:sp>
    </p:spTree>
    <p:extLst>
      <p:ext uri="{BB962C8B-B14F-4D97-AF65-F5344CB8AC3E}">
        <p14:creationId xmlns:p14="http://schemas.microsoft.com/office/powerpoint/2010/main" val="1860207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9" name="Picture 1" descr="chalkboard on brights.047.jpeg">
            <a:extLst>
              <a:ext uri="{FF2B5EF4-FFF2-40B4-BE49-F238E27FC236}">
                <a16:creationId xmlns:a16="http://schemas.microsoft.com/office/drawing/2014/main" id="{50D2F0BC-BD82-F751-2552-E3CA247D87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960"/>
            <a:ext cx="12192000" cy="6858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7" name="TextBox 6"/>
          <p:cNvSpPr txBox="1"/>
          <p:nvPr/>
        </p:nvSpPr>
        <p:spPr>
          <a:xfrm>
            <a:off x="6003638" y="1345587"/>
            <a:ext cx="184730" cy="1200329"/>
          </a:xfrm>
          <a:prstGeom prst="rect">
            <a:avLst/>
          </a:prstGeom>
          <a:noFill/>
        </p:spPr>
        <p:txBody>
          <a:bodyPr wrap="none" rtlCol="0">
            <a:spAutoFit/>
          </a:bodyPr>
          <a:lstStyle/>
          <a:p>
            <a:pPr algn="ctr"/>
            <a:endParaRPr lang="en-US" sz="7200" dirty="0">
              <a:effectLst>
                <a:outerShdw blurRad="50800" dist="38100" dir="5400000" algn="t" rotWithShape="0">
                  <a:prstClr val="black">
                    <a:alpha val="40000"/>
                  </a:prstClr>
                </a:outerShdw>
              </a:effectLst>
              <a:latin typeface="AGHOWDOYOUSURVIVE" panose="02000603000000000000" pitchFamily="2" charset="0"/>
              <a:ea typeface="AGHOWDOYOUSURVIVE" panose="02000603000000000000" pitchFamily="2" charset="0"/>
            </a:endParaRPr>
          </a:p>
        </p:txBody>
      </p:sp>
      <p:sp>
        <p:nvSpPr>
          <p:cNvPr id="8" name="TextBox 7">
            <a:extLst>
              <a:ext uri="{FF2B5EF4-FFF2-40B4-BE49-F238E27FC236}">
                <a16:creationId xmlns:a16="http://schemas.microsoft.com/office/drawing/2014/main" id="{C799A77B-E285-D8A9-6492-EFBA4EE3114F}"/>
              </a:ext>
            </a:extLst>
          </p:cNvPr>
          <p:cNvSpPr txBox="1"/>
          <p:nvPr/>
        </p:nvSpPr>
        <p:spPr>
          <a:xfrm>
            <a:off x="6003635" y="1357944"/>
            <a:ext cx="184730" cy="1200329"/>
          </a:xfrm>
          <a:prstGeom prst="rect">
            <a:avLst/>
          </a:prstGeom>
          <a:noFill/>
        </p:spPr>
        <p:txBody>
          <a:bodyPr wrap="none" rtlCol="0">
            <a:spAutoFit/>
          </a:bodyPr>
          <a:lstStyle/>
          <a:p>
            <a:pPr algn="ctr"/>
            <a:endParaRPr lang="en-US" sz="7200" dirty="0">
              <a:effectLst>
                <a:outerShdw blurRad="50800" dist="38100" dir="5400000" algn="t" rotWithShape="0">
                  <a:prstClr val="black">
                    <a:alpha val="40000"/>
                  </a:prstClr>
                </a:outerShdw>
              </a:effectLst>
              <a:latin typeface="AGHOWDOYOUSURVIVE" panose="02000603000000000000" pitchFamily="2" charset="0"/>
              <a:ea typeface="AGHOWDOYOUSURVIVE" panose="02000603000000000000" pitchFamily="2" charset="0"/>
            </a:endParaRPr>
          </a:p>
        </p:txBody>
      </p:sp>
      <p:sp>
        <p:nvSpPr>
          <p:cNvPr id="2" name="TextBox 1">
            <a:extLst>
              <a:ext uri="{FF2B5EF4-FFF2-40B4-BE49-F238E27FC236}">
                <a16:creationId xmlns:a16="http://schemas.microsoft.com/office/drawing/2014/main" id="{1541F96E-CF86-8ED4-772E-783022A87608}"/>
              </a:ext>
            </a:extLst>
          </p:cNvPr>
          <p:cNvSpPr txBox="1"/>
          <p:nvPr/>
        </p:nvSpPr>
        <p:spPr>
          <a:xfrm>
            <a:off x="3702987" y="1447260"/>
            <a:ext cx="4601295" cy="830997"/>
          </a:xfrm>
          <a:prstGeom prst="rect">
            <a:avLst/>
          </a:prstGeom>
          <a:noFill/>
        </p:spPr>
        <p:txBody>
          <a:bodyPr wrap="square" rtlCol="0">
            <a:spAutoFit/>
          </a:bodyPr>
          <a:lstStyle/>
          <a:p>
            <a:r>
              <a:rPr lang="en-US" sz="4800" b="1" dirty="0">
                <a:solidFill>
                  <a:srgbClr val="FFC000"/>
                </a:solidFill>
                <a:latin typeface="Century Gothic" panose="020B0502020202020204" pitchFamily="34" charset="0"/>
              </a:rPr>
              <a:t>Our Schedule</a:t>
            </a:r>
          </a:p>
        </p:txBody>
      </p:sp>
      <p:sp>
        <p:nvSpPr>
          <p:cNvPr id="10" name="TextBox 9">
            <a:extLst>
              <a:ext uri="{FF2B5EF4-FFF2-40B4-BE49-F238E27FC236}">
                <a16:creationId xmlns:a16="http://schemas.microsoft.com/office/drawing/2014/main" id="{7E284617-C7AD-A253-791C-C024E8AAD3C7}"/>
              </a:ext>
            </a:extLst>
          </p:cNvPr>
          <p:cNvSpPr txBox="1"/>
          <p:nvPr/>
        </p:nvSpPr>
        <p:spPr>
          <a:xfrm>
            <a:off x="6003635" y="2202022"/>
            <a:ext cx="5158942" cy="3046988"/>
          </a:xfrm>
          <a:prstGeom prst="rect">
            <a:avLst/>
          </a:prstGeom>
          <a:noFill/>
        </p:spPr>
        <p:txBody>
          <a:bodyPr wrap="square" rtlCol="0">
            <a:spAutoFit/>
          </a:bodyPr>
          <a:lstStyle/>
          <a:p>
            <a:pPr marL="285750" indent="-285750">
              <a:buFont typeface="Wingdings" pitchFamily="2" charset="2"/>
              <a:buChar char="Ø"/>
            </a:pPr>
            <a:r>
              <a:rPr lang="en-US" sz="2400" dirty="0">
                <a:solidFill>
                  <a:srgbClr val="FF2F92"/>
                </a:solidFill>
                <a:latin typeface="Century Gothic" panose="020B0502020202020204" pitchFamily="34" charset="0"/>
              </a:rPr>
              <a:t>Lunch 10:56-11:21</a:t>
            </a:r>
          </a:p>
          <a:p>
            <a:pPr marL="285750" indent="-285750">
              <a:buFont typeface="Wingdings" pitchFamily="2" charset="2"/>
              <a:buChar char="Ø"/>
            </a:pPr>
            <a:r>
              <a:rPr lang="en-US" sz="2400" dirty="0">
                <a:solidFill>
                  <a:srgbClr val="FFC000"/>
                </a:solidFill>
                <a:latin typeface="Century Gothic" panose="020B0502020202020204" pitchFamily="34" charset="0"/>
              </a:rPr>
              <a:t>Monday- Art&amp; Library-Send in library books</a:t>
            </a:r>
          </a:p>
          <a:p>
            <a:pPr marL="285750" indent="-285750">
              <a:buFont typeface="Wingdings" pitchFamily="2" charset="2"/>
              <a:buChar char="Ø"/>
            </a:pPr>
            <a:r>
              <a:rPr lang="en-US" sz="2400" dirty="0">
                <a:solidFill>
                  <a:srgbClr val="FFC000"/>
                </a:solidFill>
                <a:latin typeface="Century Gothic" panose="020B0502020202020204" pitchFamily="34" charset="0"/>
              </a:rPr>
              <a:t>Tuesday- P.E</a:t>
            </a:r>
          </a:p>
          <a:p>
            <a:pPr marL="285750" indent="-285750">
              <a:buFont typeface="Wingdings" pitchFamily="2" charset="2"/>
              <a:buChar char="Ø"/>
            </a:pPr>
            <a:r>
              <a:rPr lang="en-US" sz="2400" dirty="0">
                <a:solidFill>
                  <a:srgbClr val="FFC000"/>
                </a:solidFill>
                <a:latin typeface="Century Gothic" panose="020B0502020202020204" pitchFamily="34" charset="0"/>
              </a:rPr>
              <a:t>Wednesday-P.E &amp; Spanish</a:t>
            </a:r>
          </a:p>
          <a:p>
            <a:pPr marL="285750" indent="-285750">
              <a:buFont typeface="Wingdings" pitchFamily="2" charset="2"/>
              <a:buChar char="Ø"/>
            </a:pPr>
            <a:r>
              <a:rPr lang="en-US" sz="2400" dirty="0">
                <a:solidFill>
                  <a:srgbClr val="FFC000"/>
                </a:solidFill>
                <a:latin typeface="Century Gothic" panose="020B0502020202020204" pitchFamily="34" charset="0"/>
              </a:rPr>
              <a:t>Thursday-P.E</a:t>
            </a:r>
          </a:p>
          <a:p>
            <a:pPr marL="285750" indent="-285750">
              <a:buFont typeface="Wingdings" pitchFamily="2" charset="2"/>
              <a:buChar char="Ø"/>
            </a:pPr>
            <a:r>
              <a:rPr lang="en-US" sz="2400" dirty="0">
                <a:solidFill>
                  <a:srgbClr val="FFC000"/>
                </a:solidFill>
                <a:latin typeface="Century Gothic" panose="020B0502020202020204" pitchFamily="34" charset="0"/>
              </a:rPr>
              <a:t>Friday- P.E  &amp; Music</a:t>
            </a:r>
            <a:endParaRPr lang="en-US" sz="2400" dirty="0">
              <a:solidFill>
                <a:schemeClr val="bg1"/>
              </a:solidFill>
              <a:latin typeface="Century Gothic" panose="020B0502020202020204" pitchFamily="34" charset="0"/>
            </a:endParaRPr>
          </a:p>
          <a:p>
            <a:pPr marL="285750" indent="-285750">
              <a:buFont typeface="Wingdings" pitchFamily="2" charset="2"/>
              <a:buChar char="Ø"/>
            </a:pPr>
            <a:r>
              <a:rPr lang="en-US" sz="2400" dirty="0">
                <a:solidFill>
                  <a:srgbClr val="92D050"/>
                </a:solidFill>
                <a:latin typeface="Century Gothic" panose="020B0502020202020204" pitchFamily="34" charset="0"/>
              </a:rPr>
              <a:t>Recess twice a day</a:t>
            </a:r>
            <a:r>
              <a:rPr lang="en-US" sz="2400" dirty="0">
                <a:solidFill>
                  <a:schemeClr val="bg1"/>
                </a:solidFill>
                <a:latin typeface="Century Gothic" panose="020B0502020202020204" pitchFamily="34" charset="0"/>
              </a:rPr>
              <a:t>. </a:t>
            </a:r>
          </a:p>
        </p:txBody>
      </p:sp>
      <p:pic>
        <p:nvPicPr>
          <p:cNvPr id="12" name="Picture 11" descr="A colorful calendar with text&#10;&#10;Description automatically generated with medium confidence">
            <a:extLst>
              <a:ext uri="{FF2B5EF4-FFF2-40B4-BE49-F238E27FC236}">
                <a16:creationId xmlns:a16="http://schemas.microsoft.com/office/drawing/2014/main" id="{CB953B23-ED35-00B5-0C2B-96A1DFD3BF63}"/>
              </a:ext>
            </a:extLst>
          </p:cNvPr>
          <p:cNvPicPr>
            <a:picLocks noChangeAspect="1"/>
          </p:cNvPicPr>
          <p:nvPr/>
        </p:nvPicPr>
        <p:blipFill>
          <a:blip r:embed="rId4"/>
          <a:stretch>
            <a:fillRect/>
          </a:stretch>
        </p:blipFill>
        <p:spPr>
          <a:xfrm>
            <a:off x="1771192" y="2510094"/>
            <a:ext cx="4088922" cy="2819946"/>
          </a:xfrm>
          <a:prstGeom prst="rect">
            <a:avLst/>
          </a:prstGeom>
        </p:spPr>
      </p:pic>
      <p:pic>
        <p:nvPicPr>
          <p:cNvPr id="14" name="Picture 13" descr="A colorful chart with text&#10;&#10;Description automatically generated with medium confidence">
            <a:extLst>
              <a:ext uri="{FF2B5EF4-FFF2-40B4-BE49-F238E27FC236}">
                <a16:creationId xmlns:a16="http://schemas.microsoft.com/office/drawing/2014/main" id="{47D2E8DD-5B2B-9BDB-04F3-356BBCC6963B}"/>
              </a:ext>
            </a:extLst>
          </p:cNvPr>
          <p:cNvPicPr>
            <a:picLocks noChangeAspect="1"/>
          </p:cNvPicPr>
          <p:nvPr/>
        </p:nvPicPr>
        <p:blipFill>
          <a:blip r:embed="rId5"/>
          <a:stretch>
            <a:fillRect/>
          </a:stretch>
        </p:blipFill>
        <p:spPr>
          <a:xfrm>
            <a:off x="1771192" y="5330040"/>
            <a:ext cx="4088922" cy="702628"/>
          </a:xfrm>
          <a:prstGeom prst="rect">
            <a:avLst/>
          </a:prstGeom>
        </p:spPr>
      </p:pic>
      <p:sp>
        <p:nvSpPr>
          <p:cNvPr id="17" name="TextBox 16">
            <a:extLst>
              <a:ext uri="{FF2B5EF4-FFF2-40B4-BE49-F238E27FC236}">
                <a16:creationId xmlns:a16="http://schemas.microsoft.com/office/drawing/2014/main" id="{C8A7CAF6-FA4D-E071-DBE2-FC6115EC1244}"/>
              </a:ext>
            </a:extLst>
          </p:cNvPr>
          <p:cNvSpPr txBox="1"/>
          <p:nvPr/>
        </p:nvSpPr>
        <p:spPr>
          <a:xfrm>
            <a:off x="6331888" y="5224150"/>
            <a:ext cx="4830689" cy="369332"/>
          </a:xfrm>
          <a:prstGeom prst="rect">
            <a:avLst/>
          </a:prstGeom>
          <a:noFill/>
        </p:spPr>
        <p:txBody>
          <a:bodyPr wrap="square" rtlCol="0">
            <a:spAutoFit/>
          </a:bodyPr>
          <a:lstStyle/>
          <a:p>
            <a:r>
              <a:rPr lang="en-US" dirty="0">
                <a:solidFill>
                  <a:schemeClr val="accent4"/>
                </a:solidFill>
                <a:latin typeface="Century Gothic" panose="020B0502020202020204" pitchFamily="34" charset="0"/>
              </a:rPr>
              <a:t>Please wear tennis shoes on P.E Days.</a:t>
            </a:r>
          </a:p>
        </p:txBody>
      </p:sp>
    </p:spTree>
    <p:extLst>
      <p:ext uri="{BB962C8B-B14F-4D97-AF65-F5344CB8AC3E}">
        <p14:creationId xmlns:p14="http://schemas.microsoft.com/office/powerpoint/2010/main" val="3140118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15" name="Picture 1" descr="chalkboard on brights.047.jpeg">
            <a:extLst>
              <a:ext uri="{FF2B5EF4-FFF2-40B4-BE49-F238E27FC236}">
                <a16:creationId xmlns:a16="http://schemas.microsoft.com/office/drawing/2014/main" id="{A551B2CC-5B63-AD78-4D8D-A0F3428A2B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8823" cy="6858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6" name="TextBox 5"/>
          <p:cNvSpPr txBox="1"/>
          <p:nvPr/>
        </p:nvSpPr>
        <p:spPr>
          <a:xfrm>
            <a:off x="4882439" y="707276"/>
            <a:ext cx="4230774" cy="1169551"/>
          </a:xfrm>
          <a:prstGeom prst="rect">
            <a:avLst/>
          </a:prstGeom>
          <a:noFill/>
        </p:spPr>
        <p:txBody>
          <a:bodyPr wrap="none" rtlCol="0">
            <a:spAutoFit/>
          </a:bodyPr>
          <a:lstStyle/>
          <a:p>
            <a:pPr algn="ctr"/>
            <a:r>
              <a:rPr lang="en-US" sz="7000" dirty="0">
                <a:ln w="50800">
                  <a:noFill/>
                </a:ln>
                <a:solidFill>
                  <a:srgbClr val="FF8AD8"/>
                </a:solidFill>
                <a:effectLst>
                  <a:outerShdw blurRad="50800" dist="38100" dir="5400000" algn="t" rotWithShape="0">
                    <a:prstClr val="black">
                      <a:alpha val="40000"/>
                    </a:prstClr>
                  </a:outerShdw>
                </a:effectLst>
                <a:latin typeface="AGRESTINGTEACHERFACESOLID" panose="02000603000000000000" pitchFamily="2" charset="0"/>
                <a:ea typeface="AGRESTINGTEACHERFACESOLID" panose="02000603000000000000" pitchFamily="2" charset="0"/>
              </a:rPr>
              <a:t>UNIFORMS</a:t>
            </a:r>
          </a:p>
        </p:txBody>
      </p:sp>
      <p:sp>
        <p:nvSpPr>
          <p:cNvPr id="10" name="TextBox 9">
            <a:extLst>
              <a:ext uri="{FF2B5EF4-FFF2-40B4-BE49-F238E27FC236}">
                <a16:creationId xmlns:a16="http://schemas.microsoft.com/office/drawing/2014/main" id="{1F99298D-D90F-265D-547C-5861B235E7AE}"/>
              </a:ext>
            </a:extLst>
          </p:cNvPr>
          <p:cNvSpPr txBox="1"/>
          <p:nvPr/>
        </p:nvSpPr>
        <p:spPr>
          <a:xfrm>
            <a:off x="767671" y="1663421"/>
            <a:ext cx="10328325" cy="2862322"/>
          </a:xfrm>
          <a:prstGeom prst="rect">
            <a:avLst/>
          </a:prstGeom>
          <a:noFill/>
        </p:spPr>
        <p:txBody>
          <a:bodyPr wrap="square">
            <a:spAutoFit/>
          </a:bodyPr>
          <a:lstStyle/>
          <a:p>
            <a:pPr marL="285750" indent="-285750" algn="l">
              <a:buFont typeface="Wingdings" pitchFamily="2" charset="2"/>
              <a:buChar char="Ø"/>
            </a:pPr>
            <a:r>
              <a:rPr lang="en-US" b="1" i="0" dirty="0">
                <a:solidFill>
                  <a:schemeClr val="accent4"/>
                </a:solidFill>
                <a:effectLst/>
                <a:latin typeface="Century Gothic" panose="020B0502020202020204" pitchFamily="34" charset="0"/>
              </a:rPr>
              <a:t>Pants</a:t>
            </a:r>
            <a:r>
              <a:rPr lang="en-US" dirty="0">
                <a:solidFill>
                  <a:schemeClr val="accent4"/>
                </a:solidFill>
                <a:latin typeface="Century Gothic" panose="020B0502020202020204" pitchFamily="34" charset="0"/>
              </a:rPr>
              <a:t>/</a:t>
            </a:r>
            <a:r>
              <a:rPr lang="en-US" b="1" dirty="0">
                <a:solidFill>
                  <a:schemeClr val="accent4"/>
                </a:solidFill>
                <a:latin typeface="Century Gothic" panose="020B0502020202020204" pitchFamily="34" charset="0"/>
              </a:rPr>
              <a:t>Shorts</a:t>
            </a:r>
            <a:r>
              <a:rPr lang="en-US" b="1" i="0" dirty="0">
                <a:solidFill>
                  <a:schemeClr val="accent4"/>
                </a:solidFill>
                <a:effectLst/>
                <a:latin typeface="Century Gothic" panose="020B0502020202020204" pitchFamily="34" charset="0"/>
              </a:rPr>
              <a:t>-</a:t>
            </a:r>
            <a:r>
              <a:rPr lang="en-US" b="0" i="0" dirty="0">
                <a:solidFill>
                  <a:schemeClr val="accent4"/>
                </a:solidFill>
                <a:effectLst/>
                <a:latin typeface="Century Gothic" panose="020B0502020202020204" pitchFamily="34" charset="0"/>
              </a:rPr>
              <a:t>-navy blue or khaki</a:t>
            </a:r>
          </a:p>
          <a:p>
            <a:pPr marL="285750" indent="-285750" algn="l">
              <a:buFont typeface="Wingdings" pitchFamily="2" charset="2"/>
              <a:buChar char="Ø"/>
            </a:pPr>
            <a:r>
              <a:rPr lang="en-US" b="1" i="0" dirty="0">
                <a:solidFill>
                  <a:schemeClr val="accent4"/>
                </a:solidFill>
                <a:effectLst/>
                <a:latin typeface="Century Gothic" panose="020B0502020202020204" pitchFamily="34" charset="0"/>
              </a:rPr>
              <a:t>Shirts</a:t>
            </a:r>
            <a:r>
              <a:rPr lang="en-US" b="0" i="0" dirty="0">
                <a:solidFill>
                  <a:schemeClr val="accent4"/>
                </a:solidFill>
                <a:effectLst/>
                <a:latin typeface="Century Gothic" panose="020B0502020202020204" pitchFamily="34" charset="0"/>
              </a:rPr>
              <a:t> -- gray or burgundy with MAC block logo. (No White polos. Reserved for 5</a:t>
            </a:r>
            <a:r>
              <a:rPr lang="en-US" b="0" i="0" baseline="30000" dirty="0">
                <a:solidFill>
                  <a:schemeClr val="accent4"/>
                </a:solidFill>
                <a:effectLst/>
                <a:latin typeface="Century Gothic" panose="020B0502020202020204" pitchFamily="34" charset="0"/>
              </a:rPr>
              <a:t>th</a:t>
            </a:r>
            <a:r>
              <a:rPr lang="en-US" b="0" i="0" dirty="0">
                <a:solidFill>
                  <a:schemeClr val="accent4"/>
                </a:solidFill>
                <a:effectLst/>
                <a:latin typeface="Century Gothic" panose="020B0502020202020204" pitchFamily="34" charset="0"/>
              </a:rPr>
              <a:t> and 6</a:t>
            </a:r>
            <a:r>
              <a:rPr lang="en-US" b="0" i="0" baseline="30000" dirty="0">
                <a:solidFill>
                  <a:schemeClr val="accent4"/>
                </a:solidFill>
                <a:effectLst/>
                <a:latin typeface="Century Gothic" panose="020B0502020202020204" pitchFamily="34" charset="0"/>
              </a:rPr>
              <a:t>th</a:t>
            </a:r>
            <a:r>
              <a:rPr lang="en-US" b="0" i="0" dirty="0">
                <a:solidFill>
                  <a:schemeClr val="accent4"/>
                </a:solidFill>
                <a:effectLst/>
                <a:latin typeface="Century Gothic" panose="020B0502020202020204" pitchFamily="34" charset="0"/>
              </a:rPr>
              <a:t> grade.) </a:t>
            </a:r>
            <a:br>
              <a:rPr lang="en-US" b="0" i="0" dirty="0">
                <a:solidFill>
                  <a:schemeClr val="accent4"/>
                </a:solidFill>
                <a:effectLst/>
                <a:latin typeface="Century Gothic" panose="020B0502020202020204" pitchFamily="34" charset="0"/>
              </a:rPr>
            </a:br>
            <a:r>
              <a:rPr lang="en-US" b="1" i="0" dirty="0">
                <a:solidFill>
                  <a:schemeClr val="accent4"/>
                </a:solidFill>
                <a:effectLst/>
                <a:latin typeface="Century Gothic" panose="020B0502020202020204" pitchFamily="34" charset="0"/>
              </a:rPr>
              <a:t>Skorts</a:t>
            </a:r>
            <a:r>
              <a:rPr lang="en-US" b="0" i="0" dirty="0">
                <a:solidFill>
                  <a:schemeClr val="accent4"/>
                </a:solidFill>
                <a:effectLst/>
                <a:latin typeface="Century Gothic" panose="020B0502020202020204" pitchFamily="34" charset="0"/>
              </a:rPr>
              <a:t> -- </a:t>
            </a:r>
            <a:r>
              <a:rPr lang="en-US" b="0" i="0" dirty="0" err="1">
                <a:solidFill>
                  <a:schemeClr val="accent4"/>
                </a:solidFill>
                <a:effectLst/>
                <a:latin typeface="Century Gothic" panose="020B0502020202020204" pitchFamily="34" charset="0"/>
              </a:rPr>
              <a:t>McKeel</a:t>
            </a:r>
            <a:r>
              <a:rPr lang="en-US" b="0" i="0" dirty="0">
                <a:solidFill>
                  <a:schemeClr val="accent4"/>
                </a:solidFill>
                <a:effectLst/>
                <a:latin typeface="Century Gothic" panose="020B0502020202020204" pitchFamily="34" charset="0"/>
              </a:rPr>
              <a:t> Academy Central plaid, navy or khaki skorts for Gr. K-6 (hemline should reach mid-thigh or lower)</a:t>
            </a:r>
          </a:p>
          <a:p>
            <a:pPr marL="285750" indent="-285750" algn="l">
              <a:buFont typeface="Wingdings" pitchFamily="2" charset="2"/>
              <a:buChar char="Ø"/>
            </a:pPr>
            <a:r>
              <a:rPr lang="en-US" b="1" i="0" dirty="0">
                <a:solidFill>
                  <a:schemeClr val="accent4"/>
                </a:solidFill>
                <a:effectLst/>
                <a:latin typeface="Century Gothic" panose="020B0502020202020204" pitchFamily="34" charset="0"/>
              </a:rPr>
              <a:t>Tights and Leggings</a:t>
            </a:r>
            <a:r>
              <a:rPr lang="en-US" b="0" i="0" dirty="0">
                <a:solidFill>
                  <a:schemeClr val="accent4"/>
                </a:solidFill>
                <a:effectLst/>
                <a:latin typeface="Century Gothic" panose="020B0502020202020204" pitchFamily="34" charset="0"/>
              </a:rPr>
              <a:t> -- May be worn but must be full length covering the entire leg and WHITE, GRAY or BLACK only. </a:t>
            </a:r>
          </a:p>
          <a:p>
            <a:pPr marL="285750" indent="-285750" algn="l">
              <a:buFont typeface="Wingdings" pitchFamily="2" charset="2"/>
              <a:buChar char="Ø"/>
            </a:pPr>
            <a:r>
              <a:rPr lang="en-US" b="1" i="0" dirty="0">
                <a:solidFill>
                  <a:schemeClr val="accent4"/>
                </a:solidFill>
                <a:effectLst/>
                <a:latin typeface="Century Gothic" panose="020B0502020202020204" pitchFamily="34" charset="0"/>
              </a:rPr>
              <a:t>Shoes</a:t>
            </a:r>
            <a:r>
              <a:rPr lang="en-US" b="0" i="0" dirty="0">
                <a:solidFill>
                  <a:schemeClr val="accent4"/>
                </a:solidFill>
                <a:effectLst/>
                <a:latin typeface="Century Gothic" panose="020B0502020202020204" pitchFamily="34" charset="0"/>
              </a:rPr>
              <a:t> -- Must have closed toe and closed back for safety purposes. </a:t>
            </a:r>
            <a:r>
              <a:rPr lang="en-US" b="1" i="0" dirty="0">
                <a:solidFill>
                  <a:schemeClr val="accent4"/>
                </a:solidFill>
                <a:effectLst/>
                <a:latin typeface="Century Gothic" panose="020B0502020202020204" pitchFamily="34" charset="0"/>
              </a:rPr>
              <a:t>No sandals, flip-flops, crocs, or roller shoes. Tennis shoes are REQUIRED for PE!</a:t>
            </a:r>
          </a:p>
          <a:p>
            <a:pPr marL="285750" indent="-285750" algn="l">
              <a:buFont typeface="Wingdings" pitchFamily="2" charset="2"/>
              <a:buChar char="Ø"/>
            </a:pPr>
            <a:r>
              <a:rPr lang="en-US" b="1" i="0" dirty="0">
                <a:solidFill>
                  <a:schemeClr val="accent4"/>
                </a:solidFill>
                <a:effectLst/>
                <a:latin typeface="Century Gothic" panose="020B0502020202020204" pitchFamily="34" charset="0"/>
              </a:rPr>
              <a:t>Belts</a:t>
            </a:r>
            <a:r>
              <a:rPr lang="en-US" b="0" i="0" dirty="0">
                <a:solidFill>
                  <a:schemeClr val="accent4"/>
                </a:solidFill>
                <a:effectLst/>
                <a:latin typeface="Century Gothic" panose="020B0502020202020204" pitchFamily="34" charset="0"/>
              </a:rPr>
              <a:t> -- Must be worn and visible at all times with any bottoms that have belt loops</a:t>
            </a:r>
          </a:p>
        </p:txBody>
      </p:sp>
      <p:pic>
        <p:nvPicPr>
          <p:cNvPr id="3" name="Picture 2">
            <a:extLst>
              <a:ext uri="{FF2B5EF4-FFF2-40B4-BE49-F238E27FC236}">
                <a16:creationId xmlns:a16="http://schemas.microsoft.com/office/drawing/2014/main" id="{3BA7CDBD-7B2E-7AD0-3DC5-455970FFB89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700474" y="4201089"/>
            <a:ext cx="3297352" cy="2477136"/>
          </a:xfrm>
          <a:prstGeom prst="rect">
            <a:avLst/>
          </a:prstGeom>
        </p:spPr>
      </p:pic>
      <p:sp>
        <p:nvSpPr>
          <p:cNvPr id="4" name="TextBox 3">
            <a:extLst>
              <a:ext uri="{FF2B5EF4-FFF2-40B4-BE49-F238E27FC236}">
                <a16:creationId xmlns:a16="http://schemas.microsoft.com/office/drawing/2014/main" id="{C43DF9AD-2802-79C9-0A80-E6DE43AAF94D}"/>
              </a:ext>
            </a:extLst>
          </p:cNvPr>
          <p:cNvSpPr txBox="1"/>
          <p:nvPr/>
        </p:nvSpPr>
        <p:spPr>
          <a:xfrm>
            <a:off x="5667687" y="15308585"/>
            <a:ext cx="1330139" cy="646331"/>
          </a:xfrm>
          <a:prstGeom prst="rect">
            <a:avLst/>
          </a:prstGeom>
          <a:noFill/>
        </p:spPr>
        <p:txBody>
          <a:bodyPr wrap="square" rtlCol="0">
            <a:spAutoFit/>
          </a:bodyPr>
          <a:lstStyle/>
          <a:p>
            <a:r>
              <a:rPr lang="en-US" sz="900">
                <a:hlinkClick r:id="rId5" tooltip="http://www.pngall.com/belt-png"/>
              </a:rPr>
              <a:t>This Photo</a:t>
            </a:r>
            <a:r>
              <a:rPr lang="en-US" sz="900"/>
              <a:t> by Unknown Author is licensed under </a:t>
            </a:r>
            <a:r>
              <a:rPr lang="en-US" sz="900">
                <a:hlinkClick r:id="rId6" tooltip="https://creativecommons.org/licenses/by-nc/3.0/"/>
              </a:rPr>
              <a:t>CC BY-NC</a:t>
            </a:r>
            <a:endParaRPr lang="en-US" sz="900"/>
          </a:p>
        </p:txBody>
      </p:sp>
      <p:sp>
        <p:nvSpPr>
          <p:cNvPr id="7" name="TextBox 6">
            <a:extLst>
              <a:ext uri="{FF2B5EF4-FFF2-40B4-BE49-F238E27FC236}">
                <a16:creationId xmlns:a16="http://schemas.microsoft.com/office/drawing/2014/main" id="{DA7C7859-8951-46B9-9CFE-8C3A4B7B85CC}"/>
              </a:ext>
            </a:extLst>
          </p:cNvPr>
          <p:cNvSpPr txBox="1"/>
          <p:nvPr/>
        </p:nvSpPr>
        <p:spPr>
          <a:xfrm>
            <a:off x="1346597" y="4431115"/>
            <a:ext cx="2171700" cy="369332"/>
          </a:xfrm>
          <a:prstGeom prst="rect">
            <a:avLst/>
          </a:prstGeom>
          <a:noFill/>
        </p:spPr>
        <p:txBody>
          <a:bodyPr wrap="square" rtlCol="0">
            <a:spAutoFit/>
          </a:bodyPr>
          <a:lstStyle/>
          <a:p>
            <a:r>
              <a:rPr lang="en-US" dirty="0">
                <a:solidFill>
                  <a:schemeClr val="bg1"/>
                </a:solidFill>
              </a:rPr>
              <a:t>Zip &amp; Unzip pants </a:t>
            </a:r>
          </a:p>
        </p:txBody>
      </p:sp>
      <p:pic>
        <p:nvPicPr>
          <p:cNvPr id="12" name="Picture 11" descr="My Levi's 3D &lt;strong&gt;jeans&lt;/strong&gt; (&lt;strong&gt;zipper&lt;/strong&gt;) | Flickr - Photo Sharing!">
            <a:extLst>
              <a:ext uri="{FF2B5EF4-FFF2-40B4-BE49-F238E27FC236}">
                <a16:creationId xmlns:a16="http://schemas.microsoft.com/office/drawing/2014/main" id="{FE95F6A1-8ABB-E6F2-FE37-4AC39C1B77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6853" y="4799607"/>
            <a:ext cx="2042682" cy="1532011"/>
          </a:xfrm>
          <a:prstGeom prst="rect">
            <a:avLst/>
          </a:prstGeom>
        </p:spPr>
      </p:pic>
      <p:sp>
        <p:nvSpPr>
          <p:cNvPr id="13" name="TextBox 12">
            <a:extLst>
              <a:ext uri="{FF2B5EF4-FFF2-40B4-BE49-F238E27FC236}">
                <a16:creationId xmlns:a16="http://schemas.microsoft.com/office/drawing/2014/main" id="{C129612D-B070-D8C4-19A2-120BF69E1E18}"/>
              </a:ext>
            </a:extLst>
          </p:cNvPr>
          <p:cNvSpPr txBox="1"/>
          <p:nvPr/>
        </p:nvSpPr>
        <p:spPr>
          <a:xfrm>
            <a:off x="4534334" y="4527654"/>
            <a:ext cx="2171700" cy="369332"/>
          </a:xfrm>
          <a:prstGeom prst="rect">
            <a:avLst/>
          </a:prstGeom>
          <a:noFill/>
        </p:spPr>
        <p:txBody>
          <a:bodyPr wrap="square" rtlCol="0">
            <a:spAutoFit/>
          </a:bodyPr>
          <a:lstStyle/>
          <a:p>
            <a:r>
              <a:rPr lang="en-US" dirty="0">
                <a:solidFill>
                  <a:schemeClr val="bg1"/>
                </a:solidFill>
              </a:rPr>
              <a:t>Unfasten Belt </a:t>
            </a:r>
          </a:p>
        </p:txBody>
      </p:sp>
    </p:spTree>
    <p:extLst>
      <p:ext uri="{BB962C8B-B14F-4D97-AF65-F5344CB8AC3E}">
        <p14:creationId xmlns:p14="http://schemas.microsoft.com/office/powerpoint/2010/main" val="1612890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12" name="Picture 1" descr="chalkboard on brights.047.jpeg">
            <a:extLst>
              <a:ext uri="{FF2B5EF4-FFF2-40B4-BE49-F238E27FC236}">
                <a16:creationId xmlns:a16="http://schemas.microsoft.com/office/drawing/2014/main" id="{FB37610B-8840-F522-5ABA-94039E0F9A7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8" y="0"/>
            <a:ext cx="12199938" cy="683260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6" name="TextBox 5"/>
          <p:cNvSpPr txBox="1"/>
          <p:nvPr/>
        </p:nvSpPr>
        <p:spPr>
          <a:xfrm>
            <a:off x="3842585" y="1215392"/>
            <a:ext cx="4230774" cy="1169551"/>
          </a:xfrm>
          <a:prstGeom prst="rect">
            <a:avLst/>
          </a:prstGeom>
          <a:noFill/>
        </p:spPr>
        <p:txBody>
          <a:bodyPr wrap="none" rtlCol="0">
            <a:spAutoFit/>
          </a:bodyPr>
          <a:lstStyle/>
          <a:p>
            <a:pPr algn="ctr"/>
            <a:r>
              <a:rPr lang="en-US" sz="7000" dirty="0">
                <a:ln w="50800">
                  <a:noFill/>
                </a:ln>
                <a:solidFill>
                  <a:srgbClr val="FF8AD8"/>
                </a:solidFill>
                <a:effectLst>
                  <a:outerShdw blurRad="50800" dist="38100" dir="5400000" algn="t" rotWithShape="0">
                    <a:prstClr val="black">
                      <a:alpha val="40000"/>
                    </a:prstClr>
                  </a:outerShdw>
                </a:effectLst>
                <a:latin typeface="AGRESTINGTEACHERFACESOLID" panose="02000603000000000000" pitchFamily="2" charset="0"/>
                <a:ea typeface="AGRESTINGTEACHERFACESOLID" panose="02000603000000000000" pitchFamily="2" charset="0"/>
              </a:rPr>
              <a:t>UNIFORMS</a:t>
            </a:r>
          </a:p>
        </p:txBody>
      </p:sp>
      <p:sp>
        <p:nvSpPr>
          <p:cNvPr id="10" name="TextBox 9">
            <a:extLst>
              <a:ext uri="{FF2B5EF4-FFF2-40B4-BE49-F238E27FC236}">
                <a16:creationId xmlns:a16="http://schemas.microsoft.com/office/drawing/2014/main" id="{1F99298D-D90F-265D-547C-5861B235E7AE}"/>
              </a:ext>
            </a:extLst>
          </p:cNvPr>
          <p:cNvSpPr txBox="1"/>
          <p:nvPr/>
        </p:nvSpPr>
        <p:spPr>
          <a:xfrm>
            <a:off x="1083614" y="2178370"/>
            <a:ext cx="10328325" cy="4401205"/>
          </a:xfrm>
          <a:prstGeom prst="rect">
            <a:avLst/>
          </a:prstGeom>
          <a:noFill/>
        </p:spPr>
        <p:txBody>
          <a:bodyPr wrap="square">
            <a:spAutoFit/>
          </a:bodyPr>
          <a:lstStyle/>
          <a:p>
            <a:pPr algn="l"/>
            <a:r>
              <a:rPr lang="en-US" sz="2000" b="0" i="0" dirty="0" err="1">
                <a:solidFill>
                  <a:schemeClr val="bg1"/>
                </a:solidFill>
                <a:effectLst/>
                <a:latin typeface="Century Gothic" panose="020B0502020202020204" pitchFamily="34" charset="0"/>
              </a:rPr>
              <a:t>McKeel</a:t>
            </a:r>
            <a:r>
              <a:rPr lang="en-US" sz="2000" b="0" i="0" dirty="0">
                <a:solidFill>
                  <a:schemeClr val="bg1"/>
                </a:solidFill>
                <a:effectLst/>
                <a:latin typeface="Century Gothic" panose="020B0502020202020204" pitchFamily="34" charset="0"/>
              </a:rPr>
              <a:t> Academy Central has a mandatory uniform policy. All uniform pieces (shirts and bottoms) are to be purchased from </a:t>
            </a:r>
            <a:r>
              <a:rPr lang="en-US" sz="2000" b="0" i="0" dirty="0" err="1">
                <a:solidFill>
                  <a:schemeClr val="bg1"/>
                </a:solidFill>
                <a:effectLst/>
                <a:latin typeface="Century Gothic" panose="020B0502020202020204" pitchFamily="34" charset="0"/>
              </a:rPr>
              <a:t>Risse</a:t>
            </a:r>
            <a:r>
              <a:rPr lang="en-US" sz="2000" b="0" i="0" dirty="0">
                <a:solidFill>
                  <a:schemeClr val="bg1"/>
                </a:solidFill>
                <a:effectLst/>
                <a:latin typeface="Century Gothic" panose="020B0502020202020204" pitchFamily="34" charset="0"/>
              </a:rPr>
              <a:t> Brothers. </a:t>
            </a:r>
            <a:r>
              <a:rPr lang="en-US" sz="2000" b="0" i="0" dirty="0" err="1">
                <a:solidFill>
                  <a:schemeClr val="bg1"/>
                </a:solidFill>
                <a:effectLst/>
                <a:latin typeface="Century Gothic" panose="020B0502020202020204" pitchFamily="34" charset="0"/>
              </a:rPr>
              <a:t>Risse</a:t>
            </a:r>
            <a:r>
              <a:rPr lang="en-US" sz="2000" b="0" i="0" dirty="0">
                <a:solidFill>
                  <a:schemeClr val="bg1"/>
                </a:solidFill>
                <a:effectLst/>
                <a:latin typeface="Century Gothic" panose="020B0502020202020204" pitchFamily="34" charset="0"/>
              </a:rPr>
              <a:t> Brothers has a store located in Lakeland.</a:t>
            </a:r>
          </a:p>
          <a:p>
            <a:pPr algn="l"/>
            <a:r>
              <a:rPr lang="en-US" sz="2000" b="1" dirty="0" err="1">
                <a:solidFill>
                  <a:schemeClr val="accent4"/>
                </a:solidFill>
                <a:latin typeface="Century Gothic" panose="020B0502020202020204" pitchFamily="34" charset="0"/>
              </a:rPr>
              <a:t>Risse</a:t>
            </a:r>
            <a:r>
              <a:rPr lang="en-US" sz="2000" b="1" dirty="0">
                <a:solidFill>
                  <a:schemeClr val="accent4"/>
                </a:solidFill>
                <a:latin typeface="Century Gothic" panose="020B0502020202020204" pitchFamily="34" charset="0"/>
              </a:rPr>
              <a:t> Brothers Lakeland</a:t>
            </a:r>
            <a:br>
              <a:rPr lang="en-US" sz="2000" b="1" dirty="0">
                <a:solidFill>
                  <a:schemeClr val="accent4"/>
                </a:solidFill>
                <a:latin typeface="Century Gothic" panose="020B0502020202020204" pitchFamily="34" charset="0"/>
              </a:rPr>
            </a:br>
            <a:r>
              <a:rPr lang="en-US" sz="2000" b="1" dirty="0">
                <a:solidFill>
                  <a:schemeClr val="accent4"/>
                </a:solidFill>
                <a:latin typeface="Century Gothic" panose="020B0502020202020204" pitchFamily="34" charset="0"/>
              </a:rPr>
              <a:t>West Lakeland Business Park</a:t>
            </a:r>
            <a:br>
              <a:rPr lang="en-US" sz="2000" b="1" dirty="0">
                <a:solidFill>
                  <a:schemeClr val="accent4"/>
                </a:solidFill>
                <a:latin typeface="Century Gothic" panose="020B0502020202020204" pitchFamily="34" charset="0"/>
              </a:rPr>
            </a:br>
            <a:r>
              <a:rPr lang="en-US" sz="2000" b="1" dirty="0">
                <a:solidFill>
                  <a:schemeClr val="accent4"/>
                </a:solidFill>
                <a:latin typeface="Century Gothic" panose="020B0502020202020204" pitchFamily="34" charset="0"/>
              </a:rPr>
              <a:t>2525 </a:t>
            </a:r>
            <a:r>
              <a:rPr lang="en-US" sz="2000" b="1" dirty="0" err="1">
                <a:solidFill>
                  <a:schemeClr val="accent4"/>
                </a:solidFill>
                <a:latin typeface="Century Gothic" panose="020B0502020202020204" pitchFamily="34" charset="0"/>
              </a:rPr>
              <a:t>Drane</a:t>
            </a:r>
            <a:r>
              <a:rPr lang="en-US" sz="2000" b="1" dirty="0">
                <a:solidFill>
                  <a:schemeClr val="accent4"/>
                </a:solidFill>
                <a:latin typeface="Century Gothic" panose="020B0502020202020204" pitchFamily="34" charset="0"/>
              </a:rPr>
              <a:t> Field Rd, Suite 11</a:t>
            </a:r>
            <a:br>
              <a:rPr lang="en-US" sz="2000" b="1" dirty="0">
                <a:solidFill>
                  <a:schemeClr val="accent4"/>
                </a:solidFill>
                <a:latin typeface="Century Gothic" panose="020B0502020202020204" pitchFamily="34" charset="0"/>
              </a:rPr>
            </a:br>
            <a:r>
              <a:rPr lang="en-US" sz="2000" b="1" dirty="0">
                <a:solidFill>
                  <a:schemeClr val="accent4"/>
                </a:solidFill>
                <a:latin typeface="Century Gothic" panose="020B0502020202020204" pitchFamily="34" charset="0"/>
              </a:rPr>
              <a:t>Lakeland, FL 33811</a:t>
            </a:r>
            <a:br>
              <a:rPr lang="en-US" sz="2000" b="1" dirty="0">
                <a:solidFill>
                  <a:schemeClr val="accent4"/>
                </a:solidFill>
                <a:latin typeface="Century Gothic" panose="020B0502020202020204" pitchFamily="34" charset="0"/>
              </a:rPr>
            </a:br>
            <a:r>
              <a:rPr lang="en-US" sz="2000" b="1" u="none" strike="noStrike" dirty="0">
                <a:solidFill>
                  <a:schemeClr val="accent4"/>
                </a:solidFill>
                <a:effectLst/>
                <a:latin typeface="Century Gothic" panose="020B0502020202020204" pitchFamily="34" charset="0"/>
                <a:hlinkClick r:id="rId5">
                  <a:extLst>
                    <a:ext uri="{A12FA001-AC4F-418D-AE19-62706E023703}">
                      <ahyp:hlinkClr xmlns:ahyp="http://schemas.microsoft.com/office/drawing/2018/hyperlinkcolor" val="tx"/>
                    </a:ext>
                  </a:extLst>
                </a:hlinkClick>
              </a:rPr>
              <a:t>www.rissebrothers.com</a:t>
            </a:r>
            <a:endParaRPr lang="en-US" sz="2000" b="1" u="none" strike="noStrike" dirty="0">
              <a:solidFill>
                <a:schemeClr val="accent4"/>
              </a:solidFill>
              <a:effectLst/>
              <a:latin typeface="Century Gothic" panose="020B0502020202020204" pitchFamily="34" charset="0"/>
            </a:endParaRPr>
          </a:p>
          <a:p>
            <a:pPr algn="l"/>
            <a:endParaRPr lang="en-US" sz="2000" b="0" i="0" dirty="0">
              <a:solidFill>
                <a:schemeClr val="bg1"/>
              </a:solidFill>
              <a:latin typeface="Century Gothic" panose="020B0502020202020204" pitchFamily="34" charset="0"/>
            </a:endParaRPr>
          </a:p>
          <a:p>
            <a:pPr marL="342900" indent="-342900" algn="l">
              <a:buFont typeface="Wingdings" pitchFamily="2" charset="2"/>
              <a:buChar char="Ø"/>
            </a:pPr>
            <a:r>
              <a:rPr lang="en-US" sz="2000" dirty="0">
                <a:solidFill>
                  <a:schemeClr val="bg1"/>
                </a:solidFill>
                <a:latin typeface="Century Gothic" panose="020B0502020202020204" pitchFamily="34" charset="0"/>
              </a:rPr>
              <a:t>Gently used</a:t>
            </a:r>
            <a:r>
              <a:rPr lang="en-US" sz="2000" b="0" i="0" dirty="0">
                <a:solidFill>
                  <a:schemeClr val="bg1"/>
                </a:solidFill>
                <a:effectLst/>
                <a:latin typeface="Century Gothic" panose="020B0502020202020204" pitchFamily="34" charset="0"/>
              </a:rPr>
              <a:t> uniforms can be purchased from our clothes closet, but sizes and styles are limited. Please call the school </a:t>
            </a:r>
            <a:r>
              <a:rPr lang="en-US" sz="2000" dirty="0">
                <a:solidFill>
                  <a:schemeClr val="bg1"/>
                </a:solidFill>
                <a:latin typeface="Century Gothic" panose="020B0502020202020204" pitchFamily="34" charset="0"/>
              </a:rPr>
              <a:t>for </a:t>
            </a:r>
            <a:r>
              <a:rPr lang="en-US" sz="2000" b="0" i="0" dirty="0">
                <a:solidFill>
                  <a:schemeClr val="bg1"/>
                </a:solidFill>
                <a:effectLst/>
                <a:latin typeface="Century Gothic" panose="020B0502020202020204" pitchFamily="34" charset="0"/>
              </a:rPr>
              <a:t>days and times the clothes closet is open.</a:t>
            </a:r>
          </a:p>
          <a:p>
            <a:pPr algn="l"/>
            <a:br>
              <a:rPr lang="en-US" sz="2000" b="0" i="0" dirty="0">
                <a:solidFill>
                  <a:srgbClr val="E5E5E5"/>
                </a:solidFill>
                <a:effectLst/>
                <a:latin typeface="Century Gothic" panose="020B0502020202020204" pitchFamily="34" charset="0"/>
              </a:rPr>
            </a:br>
            <a:endParaRPr lang="en-US" sz="2000" b="0" i="0" dirty="0">
              <a:solidFill>
                <a:srgbClr val="E5E5E5"/>
              </a:solidFill>
              <a:effectLst/>
              <a:latin typeface="Century Gothic" panose="020B0502020202020204" pitchFamily="34" charset="0"/>
            </a:endParaRPr>
          </a:p>
        </p:txBody>
      </p:sp>
    </p:spTree>
    <p:extLst>
      <p:ext uri="{BB962C8B-B14F-4D97-AF65-F5344CB8AC3E}">
        <p14:creationId xmlns:p14="http://schemas.microsoft.com/office/powerpoint/2010/main" val="31930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Picture 1" descr="chalkboard on brights.047.jpeg">
            <a:extLst>
              <a:ext uri="{FF2B5EF4-FFF2-40B4-BE49-F238E27FC236}">
                <a16:creationId xmlns:a16="http://schemas.microsoft.com/office/drawing/2014/main" id="{7EC47F3D-EDA2-F39E-8922-DC12D6AC8A5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4" name="TextBox 3"/>
          <p:cNvSpPr txBox="1"/>
          <p:nvPr/>
        </p:nvSpPr>
        <p:spPr>
          <a:xfrm>
            <a:off x="658830" y="1841242"/>
            <a:ext cx="10748685" cy="4031873"/>
          </a:xfrm>
          <a:prstGeom prst="rect">
            <a:avLst/>
          </a:prstGeom>
          <a:noFill/>
        </p:spPr>
        <p:txBody>
          <a:bodyPr wrap="square" rtlCol="0">
            <a:spAutoFit/>
          </a:bodyPr>
          <a:lstStyle/>
          <a:p>
            <a:pPr marL="457200" indent="-457200">
              <a:buFont typeface="Wingdings" pitchFamily="2" charset="2"/>
              <a:buChar char="Ø"/>
            </a:pPr>
            <a:r>
              <a:rPr lang="en-US" sz="3200" dirty="0">
                <a:solidFill>
                  <a:schemeClr val="bg1"/>
                </a:solidFill>
                <a:latin typeface="Century Gothic" panose="020B0502020202020204" pitchFamily="34" charset="0"/>
              </a:rPr>
              <a:t>If you would like for your child to eat breakfast at school, I recommend that you drop them off no later than 7:50 a.m. to allow them time to eat. </a:t>
            </a:r>
          </a:p>
          <a:p>
            <a:pPr marL="457200" indent="-457200">
              <a:buFont typeface="Wingdings" pitchFamily="2" charset="2"/>
              <a:buChar char="Ø"/>
            </a:pPr>
            <a:r>
              <a:rPr lang="en-US" sz="3200" dirty="0">
                <a:solidFill>
                  <a:schemeClr val="accent4"/>
                </a:solidFill>
                <a:latin typeface="Century Gothic" panose="020B0502020202020204" pitchFamily="34" charset="0"/>
              </a:rPr>
              <a:t>Go  to the cafeteria today or you can go online to </a:t>
            </a:r>
            <a:r>
              <a:rPr lang="en-US" sz="3200" dirty="0" err="1">
                <a:solidFill>
                  <a:schemeClr val="accent4"/>
                </a:solidFill>
                <a:latin typeface="Century Gothic" panose="020B0502020202020204" pitchFamily="34" charset="0"/>
              </a:rPr>
              <a:t>MySchoolBucks</a:t>
            </a:r>
            <a:r>
              <a:rPr lang="en-US" sz="3200" dirty="0">
                <a:solidFill>
                  <a:schemeClr val="accent4"/>
                </a:solidFill>
                <a:latin typeface="Century Gothic" panose="020B0502020202020204" pitchFamily="34" charset="0"/>
              </a:rPr>
              <a:t> to add money to your child’s lunch account and to track your child’s spending. </a:t>
            </a:r>
          </a:p>
          <a:p>
            <a:pPr marL="457200" indent="-457200">
              <a:buFont typeface="Wingdings" pitchFamily="2" charset="2"/>
              <a:buChar char="Ø"/>
            </a:pPr>
            <a:r>
              <a:rPr lang="en-US" sz="3200" dirty="0">
                <a:solidFill>
                  <a:schemeClr val="bg1"/>
                </a:solidFill>
                <a:latin typeface="Century Gothic" panose="020B0502020202020204" pitchFamily="34" charset="0"/>
              </a:rPr>
              <a:t>Breakfast is $1.10 and Lunch is $2.55.  You can also apply for free/reduced lunch online. </a:t>
            </a:r>
            <a:endParaRPr lang="en-US" sz="3200" dirty="0">
              <a:latin typeface="Century Gothic" panose="020B0502020202020204" pitchFamily="34" charset="0"/>
            </a:endParaRPr>
          </a:p>
        </p:txBody>
      </p:sp>
      <p:sp>
        <p:nvSpPr>
          <p:cNvPr id="3" name="TextBox 2">
            <a:extLst>
              <a:ext uri="{FF2B5EF4-FFF2-40B4-BE49-F238E27FC236}">
                <a16:creationId xmlns:a16="http://schemas.microsoft.com/office/drawing/2014/main" id="{8B63E10C-457E-F71A-D9B2-B266EAE86A44}"/>
              </a:ext>
            </a:extLst>
          </p:cNvPr>
          <p:cNvSpPr txBox="1"/>
          <p:nvPr/>
        </p:nvSpPr>
        <p:spPr>
          <a:xfrm>
            <a:off x="3950898" y="969496"/>
            <a:ext cx="6142008" cy="1015663"/>
          </a:xfrm>
          <a:prstGeom prst="rect">
            <a:avLst/>
          </a:prstGeom>
          <a:noFill/>
        </p:spPr>
        <p:txBody>
          <a:bodyPr wrap="square" rtlCol="0">
            <a:spAutoFit/>
          </a:bodyPr>
          <a:lstStyle/>
          <a:p>
            <a:r>
              <a:rPr lang="en-US" sz="6000" dirty="0">
                <a:solidFill>
                  <a:srgbClr val="D883FF"/>
                </a:solidFill>
              </a:rPr>
              <a:t>BREAKFAST</a:t>
            </a:r>
          </a:p>
        </p:txBody>
      </p:sp>
    </p:spTree>
    <p:extLst>
      <p:ext uri="{BB962C8B-B14F-4D97-AF65-F5344CB8AC3E}">
        <p14:creationId xmlns:p14="http://schemas.microsoft.com/office/powerpoint/2010/main" val="962627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1" descr="chalkboard on brights.047.jpeg">
            <a:extLst>
              <a:ext uri="{FF2B5EF4-FFF2-40B4-BE49-F238E27FC236}">
                <a16:creationId xmlns:a16="http://schemas.microsoft.com/office/drawing/2014/main" id="{1B29FB96-2BFD-E59F-6AFA-87692DB57A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4" name="TextBox 3"/>
          <p:cNvSpPr txBox="1"/>
          <p:nvPr/>
        </p:nvSpPr>
        <p:spPr>
          <a:xfrm>
            <a:off x="911065" y="1710898"/>
            <a:ext cx="10887455" cy="4307461"/>
          </a:xfrm>
          <a:prstGeom prst="rect">
            <a:avLst/>
          </a:prstGeom>
          <a:noFill/>
        </p:spPr>
        <p:txBody>
          <a:bodyPr wrap="square" rtlCol="0">
            <a:spAutoFit/>
          </a:bodyPr>
          <a:lstStyle/>
          <a:p>
            <a:pPr marL="0" lvl="0" indent="0" rtl="0">
              <a:spcBef>
                <a:spcPts val="0"/>
              </a:spcBef>
              <a:spcAft>
                <a:spcPts val="0"/>
              </a:spcAft>
              <a:buNone/>
            </a:pPr>
            <a:r>
              <a:rPr lang="en-US" sz="2399" b="1" dirty="0">
                <a:solidFill>
                  <a:schemeClr val="accent4"/>
                </a:solidFill>
              </a:rPr>
              <a:t>On the first day of school, Thursday, May 10th , beginning at 7:40am, we would like to invite you into the school courtyard.</a:t>
            </a:r>
          </a:p>
          <a:p>
            <a:pPr marL="342900" lvl="0" indent="-342900" rtl="0">
              <a:spcBef>
                <a:spcPts val="0"/>
              </a:spcBef>
              <a:spcAft>
                <a:spcPts val="0"/>
              </a:spcAft>
              <a:buFont typeface="Wingdings" pitchFamily="2" charset="2"/>
              <a:buChar char="Ø"/>
            </a:pPr>
            <a:r>
              <a:rPr lang="en-US" sz="2399" dirty="0">
                <a:solidFill>
                  <a:schemeClr val="accent4"/>
                </a:solidFill>
              </a:rPr>
              <a:t>You will have a picture taken with your child to celebrate their first day of kindergarten. </a:t>
            </a:r>
          </a:p>
          <a:p>
            <a:pPr marL="342900" lvl="0" indent="-342900" rtl="0">
              <a:spcBef>
                <a:spcPts val="0"/>
              </a:spcBef>
              <a:spcAft>
                <a:spcPts val="0"/>
              </a:spcAft>
              <a:buFont typeface="Wingdings" pitchFamily="2" charset="2"/>
              <a:buChar char="Ø"/>
            </a:pPr>
            <a:r>
              <a:rPr lang="en-US" sz="2399" dirty="0">
                <a:solidFill>
                  <a:schemeClr val="accent4"/>
                </a:solidFill>
              </a:rPr>
              <a:t>You may park at Trinity Church next door or in the 2-Hour parking spots in our Oak Street parking lot. </a:t>
            </a:r>
          </a:p>
          <a:p>
            <a:pPr marL="342900" lvl="0" indent="-342900" rtl="0">
              <a:spcBef>
                <a:spcPts val="0"/>
              </a:spcBef>
              <a:spcAft>
                <a:spcPts val="0"/>
              </a:spcAft>
              <a:buFont typeface="Wingdings" pitchFamily="2" charset="2"/>
              <a:buChar char="Ø"/>
            </a:pPr>
            <a:r>
              <a:rPr lang="en-US" sz="2399" dirty="0">
                <a:solidFill>
                  <a:schemeClr val="accent4"/>
                </a:solidFill>
              </a:rPr>
              <a:t>Please enjoy a few moments with a picture, a gift, and lots of hugs!</a:t>
            </a:r>
          </a:p>
          <a:p>
            <a:pPr marL="0" lvl="0" indent="0" rtl="0">
              <a:spcBef>
                <a:spcPts val="1200"/>
              </a:spcBef>
              <a:spcAft>
                <a:spcPts val="0"/>
              </a:spcAft>
              <a:buNone/>
            </a:pPr>
            <a:r>
              <a:rPr lang="en-US" sz="2399" dirty="0">
                <a:solidFill>
                  <a:schemeClr val="bg1"/>
                </a:solidFill>
              </a:rPr>
              <a:t>*</a:t>
            </a:r>
            <a:r>
              <a:rPr lang="en-US" sz="2399" b="1" dirty="0">
                <a:solidFill>
                  <a:srgbClr val="FF2F92"/>
                </a:solidFill>
                <a:highlight>
                  <a:srgbClr val="FFFF00"/>
                </a:highlight>
              </a:rPr>
              <a:t>Starting Friday,  May 11</a:t>
            </a:r>
            <a:r>
              <a:rPr lang="en-US" sz="2399" b="1" baseline="30000" dirty="0">
                <a:solidFill>
                  <a:srgbClr val="FF2F92"/>
                </a:solidFill>
                <a:highlight>
                  <a:srgbClr val="FFFF00"/>
                </a:highlight>
              </a:rPr>
              <a:t>th</a:t>
            </a:r>
            <a:r>
              <a:rPr lang="en-US" sz="2399" b="1" dirty="0">
                <a:solidFill>
                  <a:srgbClr val="FF2F92"/>
                </a:solidFill>
                <a:highlight>
                  <a:srgbClr val="FFFF00"/>
                </a:highlight>
              </a:rPr>
              <a:t> all kindergarten students must be dropped off with their normal transportation. Parents will not be able to walk them onto campus. Throughout the year, your child will be escorted to the cafeteria or classroom. We have plenty of adults and patrols on campus to assist your child</a:t>
            </a:r>
            <a:r>
              <a:rPr lang="en-US" sz="2399" b="1" dirty="0">
                <a:solidFill>
                  <a:srgbClr val="FFFF00"/>
                </a:solidFill>
                <a:highlight>
                  <a:srgbClr val="FFFF00"/>
                </a:highlight>
              </a:rPr>
              <a:t>. </a:t>
            </a:r>
          </a:p>
        </p:txBody>
      </p:sp>
      <p:sp>
        <p:nvSpPr>
          <p:cNvPr id="6" name="TextBox 5"/>
          <p:cNvSpPr txBox="1"/>
          <p:nvPr/>
        </p:nvSpPr>
        <p:spPr>
          <a:xfrm>
            <a:off x="4463020" y="839641"/>
            <a:ext cx="3265959" cy="1015663"/>
          </a:xfrm>
          <a:prstGeom prst="rect">
            <a:avLst/>
          </a:prstGeom>
          <a:noFill/>
        </p:spPr>
        <p:txBody>
          <a:bodyPr wrap="none" rtlCol="0">
            <a:spAutoFit/>
          </a:bodyPr>
          <a:lstStyle/>
          <a:p>
            <a:pPr algn="ctr"/>
            <a:r>
              <a:rPr lang="en-US" sz="6000" dirty="0">
                <a:ln w="50800">
                  <a:noFill/>
                </a:ln>
                <a:solidFill>
                  <a:srgbClr val="3FD4E1"/>
                </a:solidFill>
                <a:effectLst>
                  <a:outerShdw blurRad="50800" dist="38100" dir="5400000" algn="t" rotWithShape="0">
                    <a:prstClr val="black">
                      <a:alpha val="40000"/>
                    </a:prstClr>
                  </a:outerShdw>
                </a:effectLst>
                <a:latin typeface="AGRESTINGTEACHERFACESOLID" panose="02000603000000000000" pitchFamily="2" charset="0"/>
                <a:ea typeface="AGRESTINGTEACHERFACESOLID" panose="02000603000000000000" pitchFamily="2" charset="0"/>
              </a:rPr>
              <a:t>F</a:t>
            </a:r>
            <a:r>
              <a:rPr lang="en-US" sz="6000" dirty="0">
                <a:ln w="50800">
                  <a:noFill/>
                </a:ln>
                <a:solidFill>
                  <a:srgbClr val="35E2D2"/>
                </a:solidFill>
                <a:effectLst>
                  <a:outerShdw blurRad="50800" dist="38100" dir="5400000" algn="t" rotWithShape="0">
                    <a:prstClr val="black">
                      <a:alpha val="40000"/>
                    </a:prstClr>
                  </a:outerShdw>
                </a:effectLst>
                <a:latin typeface="AGRESTINGTEACHERFACESOLID" panose="02000603000000000000" pitchFamily="2" charset="0"/>
                <a:ea typeface="AGRESTINGTEACHERFACESOLID" panose="02000603000000000000" pitchFamily="2" charset="0"/>
              </a:rPr>
              <a:t>I</a:t>
            </a:r>
            <a:r>
              <a:rPr lang="en-US" sz="6000" dirty="0">
                <a:ln w="50800">
                  <a:noFill/>
                </a:ln>
                <a:solidFill>
                  <a:srgbClr val="A0F100"/>
                </a:solidFill>
                <a:effectLst>
                  <a:outerShdw blurRad="50800" dist="38100" dir="5400000" algn="t" rotWithShape="0">
                    <a:prstClr val="black">
                      <a:alpha val="40000"/>
                    </a:prstClr>
                  </a:outerShdw>
                </a:effectLst>
                <a:latin typeface="AGRESTINGTEACHERFACESOLID" panose="02000603000000000000" pitchFamily="2" charset="0"/>
                <a:ea typeface="AGRESTINGTEACHERFACESOLID" panose="02000603000000000000" pitchFamily="2" charset="0"/>
              </a:rPr>
              <a:t>R</a:t>
            </a:r>
            <a:r>
              <a:rPr lang="en-US" sz="6000" dirty="0">
                <a:ln w="50800">
                  <a:noFill/>
                </a:ln>
                <a:solidFill>
                  <a:srgbClr val="FDDA0D"/>
                </a:solidFill>
                <a:effectLst>
                  <a:outerShdw blurRad="50800" dist="38100" dir="5400000" algn="t" rotWithShape="0">
                    <a:prstClr val="black">
                      <a:alpha val="40000"/>
                    </a:prstClr>
                  </a:outerShdw>
                </a:effectLst>
                <a:latin typeface="AGRESTINGTEACHERFACESOLID" panose="02000603000000000000" pitchFamily="2" charset="0"/>
                <a:ea typeface="AGRESTINGTEACHERFACESOLID" panose="02000603000000000000" pitchFamily="2" charset="0"/>
              </a:rPr>
              <a:t>S</a:t>
            </a:r>
            <a:r>
              <a:rPr lang="en-US" sz="6000" dirty="0">
                <a:ln w="50800">
                  <a:noFill/>
                </a:ln>
                <a:solidFill>
                  <a:srgbClr val="FFA90A"/>
                </a:solidFill>
                <a:effectLst>
                  <a:outerShdw blurRad="50800" dist="38100" dir="5400000" algn="t" rotWithShape="0">
                    <a:prstClr val="black">
                      <a:alpha val="40000"/>
                    </a:prstClr>
                  </a:outerShdw>
                </a:effectLst>
                <a:latin typeface="AGRESTINGTEACHERFACESOLID" panose="02000603000000000000" pitchFamily="2" charset="0"/>
                <a:ea typeface="AGRESTINGTEACHERFACESOLID" panose="02000603000000000000" pitchFamily="2" charset="0"/>
              </a:rPr>
              <a:t>T </a:t>
            </a:r>
            <a:r>
              <a:rPr lang="en-US" sz="6000" dirty="0">
                <a:ln w="50800">
                  <a:noFill/>
                </a:ln>
                <a:solidFill>
                  <a:srgbClr val="FF71B4"/>
                </a:solidFill>
                <a:effectLst>
                  <a:outerShdw blurRad="50800" dist="38100" dir="5400000" algn="t" rotWithShape="0">
                    <a:prstClr val="black">
                      <a:alpha val="40000"/>
                    </a:prstClr>
                  </a:outerShdw>
                </a:effectLst>
                <a:latin typeface="AGRESTINGTEACHERFACESOLID" panose="02000603000000000000" pitchFamily="2" charset="0"/>
                <a:ea typeface="AGRESTINGTEACHERFACESOLID" panose="02000603000000000000" pitchFamily="2" charset="0"/>
              </a:rPr>
              <a:t>D</a:t>
            </a:r>
            <a:r>
              <a:rPr lang="en-US" sz="6000" dirty="0">
                <a:ln w="50800">
                  <a:noFill/>
                </a:ln>
                <a:solidFill>
                  <a:srgbClr val="FF54BD"/>
                </a:solidFill>
                <a:effectLst>
                  <a:outerShdw blurRad="50800" dist="38100" dir="5400000" algn="t" rotWithShape="0">
                    <a:prstClr val="black">
                      <a:alpha val="40000"/>
                    </a:prstClr>
                  </a:outerShdw>
                </a:effectLst>
                <a:latin typeface="AGRESTINGTEACHERFACESOLID" panose="02000603000000000000" pitchFamily="2" charset="0"/>
                <a:ea typeface="AGRESTINGTEACHERFACESOLID" panose="02000603000000000000" pitchFamily="2" charset="0"/>
              </a:rPr>
              <a:t>A</a:t>
            </a:r>
            <a:r>
              <a:rPr lang="en-US" sz="6000" dirty="0">
                <a:ln w="50800">
                  <a:noFill/>
                </a:ln>
                <a:solidFill>
                  <a:srgbClr val="C179F8"/>
                </a:solidFill>
                <a:effectLst>
                  <a:outerShdw blurRad="50800" dist="38100" dir="5400000" algn="t" rotWithShape="0">
                    <a:prstClr val="black">
                      <a:alpha val="40000"/>
                    </a:prstClr>
                  </a:outerShdw>
                </a:effectLst>
                <a:latin typeface="AGRESTINGTEACHERFACESOLID" panose="02000603000000000000" pitchFamily="2" charset="0"/>
                <a:ea typeface="AGRESTINGTEACHERFACESOLID" panose="02000603000000000000" pitchFamily="2" charset="0"/>
              </a:rPr>
              <a:t>Y</a:t>
            </a:r>
          </a:p>
        </p:txBody>
      </p:sp>
    </p:spTree>
    <p:extLst>
      <p:ext uri="{BB962C8B-B14F-4D97-AF65-F5344CB8AC3E}">
        <p14:creationId xmlns:p14="http://schemas.microsoft.com/office/powerpoint/2010/main" val="2811941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1" descr="chalkboard on brights.047.jpeg">
            <a:extLst>
              <a:ext uri="{FF2B5EF4-FFF2-40B4-BE49-F238E27FC236}">
                <a16:creationId xmlns:a16="http://schemas.microsoft.com/office/drawing/2014/main" id="{369AF886-CD0D-8B95-82F1-91ACF9B61A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89798"/>
            <a:ext cx="12199938" cy="683260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4" name="TextBox 3"/>
          <p:cNvSpPr txBox="1"/>
          <p:nvPr/>
        </p:nvSpPr>
        <p:spPr>
          <a:xfrm>
            <a:off x="861326" y="1833718"/>
            <a:ext cx="6548628" cy="3600986"/>
          </a:xfrm>
          <a:prstGeom prst="rect">
            <a:avLst/>
          </a:prstGeom>
          <a:noFill/>
        </p:spPr>
        <p:txBody>
          <a:bodyPr wrap="square" rtlCol="0">
            <a:spAutoFit/>
          </a:bodyPr>
          <a:lstStyle/>
          <a:p>
            <a:pPr marL="457200" indent="-457200">
              <a:buFont typeface="Wingdings" pitchFamily="2" charset="2"/>
              <a:buChar char="Ø"/>
            </a:pPr>
            <a:r>
              <a:rPr lang="en-US" sz="2800" dirty="0">
                <a:solidFill>
                  <a:srgbClr val="FFC000"/>
                </a:solidFill>
                <a:latin typeface="Century Gothic" panose="020B0502020202020204" pitchFamily="34" charset="0"/>
              </a:rPr>
              <a:t>Have your child wear their  name tag for the first day of school. </a:t>
            </a:r>
          </a:p>
          <a:p>
            <a:pPr marL="457200" indent="-457200">
              <a:buFont typeface="Wingdings" pitchFamily="2" charset="2"/>
              <a:buChar char="Ø"/>
            </a:pPr>
            <a:r>
              <a:rPr lang="en-US" sz="2800" dirty="0">
                <a:solidFill>
                  <a:schemeClr val="bg1"/>
                </a:solidFill>
                <a:latin typeface="Century Gothic" panose="020B0502020202020204" pitchFamily="34" charset="0"/>
              </a:rPr>
              <a:t>Send a water bottle with your child’s name. </a:t>
            </a:r>
          </a:p>
          <a:p>
            <a:pPr marL="457200" indent="-457200">
              <a:buFont typeface="Wingdings" pitchFamily="2" charset="2"/>
              <a:buChar char="Ø"/>
            </a:pPr>
            <a:r>
              <a:rPr lang="en-US" sz="2800" dirty="0">
                <a:solidFill>
                  <a:schemeClr val="bg1"/>
                </a:solidFill>
                <a:latin typeface="Century Gothic" panose="020B0502020202020204" pitchFamily="34" charset="0"/>
              </a:rPr>
              <a:t>Send pencil pouch!</a:t>
            </a:r>
          </a:p>
          <a:p>
            <a:pPr marL="457200" indent="-457200">
              <a:buFont typeface="Wingdings" pitchFamily="2" charset="2"/>
              <a:buChar char="Ø"/>
            </a:pPr>
            <a:r>
              <a:rPr lang="en-US" sz="2800" dirty="0">
                <a:solidFill>
                  <a:schemeClr val="bg1"/>
                </a:solidFill>
                <a:latin typeface="Century Gothic" panose="020B0502020202020204" pitchFamily="34" charset="0"/>
              </a:rPr>
              <a:t>School Hours 8:15-3:00. No drop off before 7:40 a.m. </a:t>
            </a:r>
          </a:p>
          <a:p>
            <a:pPr marL="457200" indent="-457200">
              <a:buFont typeface="Wingdings" pitchFamily="2" charset="2"/>
              <a:buChar char="Ø"/>
            </a:pPr>
            <a:endParaRPr lang="en-US" sz="3200" dirty="0">
              <a:solidFill>
                <a:schemeClr val="bg1"/>
              </a:solidFill>
              <a:latin typeface="Century Gothic" panose="020B0502020202020204" pitchFamily="34" charset="0"/>
            </a:endParaRPr>
          </a:p>
        </p:txBody>
      </p:sp>
      <p:pic>
        <p:nvPicPr>
          <p:cNvPr id="7" name="Picture 6" descr="A red and white name tag&#10;&#10;Description automatically generated">
            <a:extLst>
              <a:ext uri="{FF2B5EF4-FFF2-40B4-BE49-F238E27FC236}">
                <a16:creationId xmlns:a16="http://schemas.microsoft.com/office/drawing/2014/main" id="{48636078-E9C5-69D8-2A98-10C5DE9622F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755704" y="539151"/>
            <a:ext cx="2374900" cy="2286000"/>
          </a:xfrm>
          <a:prstGeom prst="rect">
            <a:avLst/>
          </a:prstGeom>
        </p:spPr>
      </p:pic>
      <p:pic>
        <p:nvPicPr>
          <p:cNvPr id="7170" name="Picture 2" descr="Ello Ride 12oz Vacuum Insulated Stainless Steel Kids Water Bottle">
            <a:extLst>
              <a:ext uri="{FF2B5EF4-FFF2-40B4-BE49-F238E27FC236}">
                <a16:creationId xmlns:a16="http://schemas.microsoft.com/office/drawing/2014/main" id="{3225D6CE-94D0-877D-5FD8-B3340EBB89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43740" y="3429000"/>
            <a:ext cx="1514474" cy="15144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nk and yellow pouches&#10;&#10;Description automatically generated">
            <a:extLst>
              <a:ext uri="{FF2B5EF4-FFF2-40B4-BE49-F238E27FC236}">
                <a16:creationId xmlns:a16="http://schemas.microsoft.com/office/drawing/2014/main" id="{043DC31B-D8C3-D452-DEDF-D42619761E59}"/>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964487" y="4330990"/>
            <a:ext cx="1791217" cy="1343413"/>
          </a:xfrm>
          <a:prstGeom prst="rect">
            <a:avLst/>
          </a:prstGeom>
        </p:spPr>
      </p:pic>
      <p:sp>
        <p:nvSpPr>
          <p:cNvPr id="5" name="TextBox 4">
            <a:extLst>
              <a:ext uri="{FF2B5EF4-FFF2-40B4-BE49-F238E27FC236}">
                <a16:creationId xmlns:a16="http://schemas.microsoft.com/office/drawing/2014/main" id="{B7C6EF8E-D83D-D86C-3595-87B4F32B902F}"/>
              </a:ext>
            </a:extLst>
          </p:cNvPr>
          <p:cNvSpPr txBox="1"/>
          <p:nvPr/>
        </p:nvSpPr>
        <p:spPr>
          <a:xfrm>
            <a:off x="4463020" y="839641"/>
            <a:ext cx="3265958" cy="1015663"/>
          </a:xfrm>
          <a:prstGeom prst="rect">
            <a:avLst/>
          </a:prstGeom>
          <a:noFill/>
        </p:spPr>
        <p:txBody>
          <a:bodyPr wrap="none" rtlCol="0">
            <a:spAutoFit/>
          </a:bodyPr>
          <a:lstStyle/>
          <a:p>
            <a:pPr algn="ctr"/>
            <a:r>
              <a:rPr lang="en-US" sz="6000" dirty="0">
                <a:ln w="50800">
                  <a:noFill/>
                </a:ln>
                <a:solidFill>
                  <a:srgbClr val="3FD4E1"/>
                </a:solidFill>
                <a:effectLst>
                  <a:outerShdw blurRad="50800" dist="38100" dir="5400000" algn="t" rotWithShape="0">
                    <a:prstClr val="black">
                      <a:alpha val="40000"/>
                    </a:prstClr>
                  </a:outerShdw>
                </a:effectLst>
                <a:latin typeface="AGRESTINGTEACHERFACESOLID" panose="02000603000000000000" pitchFamily="2" charset="0"/>
                <a:ea typeface="AGRESTINGTEACHERFACESOLID" panose="02000603000000000000" pitchFamily="2" charset="0"/>
              </a:rPr>
              <a:t>F</a:t>
            </a:r>
            <a:r>
              <a:rPr lang="en-US" sz="6000" dirty="0">
                <a:ln w="50800">
                  <a:noFill/>
                </a:ln>
                <a:solidFill>
                  <a:srgbClr val="35E2D2"/>
                </a:solidFill>
                <a:effectLst>
                  <a:outerShdw blurRad="50800" dist="38100" dir="5400000" algn="t" rotWithShape="0">
                    <a:prstClr val="black">
                      <a:alpha val="40000"/>
                    </a:prstClr>
                  </a:outerShdw>
                </a:effectLst>
                <a:latin typeface="AGRESTINGTEACHERFACESOLID" panose="02000603000000000000" pitchFamily="2" charset="0"/>
                <a:ea typeface="AGRESTINGTEACHERFACESOLID" panose="02000603000000000000" pitchFamily="2" charset="0"/>
              </a:rPr>
              <a:t>I</a:t>
            </a:r>
            <a:r>
              <a:rPr lang="en-US" sz="6000" dirty="0">
                <a:ln w="50800">
                  <a:noFill/>
                </a:ln>
                <a:solidFill>
                  <a:srgbClr val="A0F100"/>
                </a:solidFill>
                <a:effectLst>
                  <a:outerShdw blurRad="50800" dist="38100" dir="5400000" algn="t" rotWithShape="0">
                    <a:prstClr val="black">
                      <a:alpha val="40000"/>
                    </a:prstClr>
                  </a:outerShdw>
                </a:effectLst>
                <a:latin typeface="AGRESTINGTEACHERFACESOLID" panose="02000603000000000000" pitchFamily="2" charset="0"/>
                <a:ea typeface="AGRESTINGTEACHERFACESOLID" panose="02000603000000000000" pitchFamily="2" charset="0"/>
              </a:rPr>
              <a:t>R</a:t>
            </a:r>
            <a:r>
              <a:rPr lang="en-US" sz="6000" dirty="0">
                <a:ln w="50800">
                  <a:noFill/>
                </a:ln>
                <a:solidFill>
                  <a:srgbClr val="FDDA0D"/>
                </a:solidFill>
                <a:effectLst>
                  <a:outerShdw blurRad="50800" dist="38100" dir="5400000" algn="t" rotWithShape="0">
                    <a:prstClr val="black">
                      <a:alpha val="40000"/>
                    </a:prstClr>
                  </a:outerShdw>
                </a:effectLst>
                <a:latin typeface="AGRESTINGTEACHERFACESOLID" panose="02000603000000000000" pitchFamily="2" charset="0"/>
                <a:ea typeface="AGRESTINGTEACHERFACESOLID" panose="02000603000000000000" pitchFamily="2" charset="0"/>
              </a:rPr>
              <a:t>S</a:t>
            </a:r>
            <a:r>
              <a:rPr lang="en-US" sz="6000" dirty="0">
                <a:ln w="50800">
                  <a:noFill/>
                </a:ln>
                <a:solidFill>
                  <a:srgbClr val="FFA90A"/>
                </a:solidFill>
                <a:effectLst>
                  <a:outerShdw blurRad="50800" dist="38100" dir="5400000" algn="t" rotWithShape="0">
                    <a:prstClr val="black">
                      <a:alpha val="40000"/>
                    </a:prstClr>
                  </a:outerShdw>
                </a:effectLst>
                <a:latin typeface="AGRESTINGTEACHERFACESOLID" panose="02000603000000000000" pitchFamily="2" charset="0"/>
                <a:ea typeface="AGRESTINGTEACHERFACESOLID" panose="02000603000000000000" pitchFamily="2" charset="0"/>
              </a:rPr>
              <a:t>T </a:t>
            </a:r>
            <a:r>
              <a:rPr lang="en-US" sz="6000" dirty="0">
                <a:ln w="50800">
                  <a:noFill/>
                </a:ln>
                <a:solidFill>
                  <a:srgbClr val="FF71B4"/>
                </a:solidFill>
                <a:effectLst>
                  <a:outerShdw blurRad="50800" dist="38100" dir="5400000" algn="t" rotWithShape="0">
                    <a:prstClr val="black">
                      <a:alpha val="40000"/>
                    </a:prstClr>
                  </a:outerShdw>
                </a:effectLst>
                <a:latin typeface="AGRESTINGTEACHERFACESOLID" panose="02000603000000000000" pitchFamily="2" charset="0"/>
                <a:ea typeface="AGRESTINGTEACHERFACESOLID" panose="02000603000000000000" pitchFamily="2" charset="0"/>
              </a:rPr>
              <a:t>D</a:t>
            </a:r>
            <a:r>
              <a:rPr lang="en-US" sz="6000" dirty="0">
                <a:ln w="50800">
                  <a:noFill/>
                </a:ln>
                <a:solidFill>
                  <a:srgbClr val="FF54BD"/>
                </a:solidFill>
                <a:effectLst>
                  <a:outerShdw blurRad="50800" dist="38100" dir="5400000" algn="t" rotWithShape="0">
                    <a:prstClr val="black">
                      <a:alpha val="40000"/>
                    </a:prstClr>
                  </a:outerShdw>
                </a:effectLst>
                <a:latin typeface="AGRESTINGTEACHERFACESOLID" panose="02000603000000000000" pitchFamily="2" charset="0"/>
                <a:ea typeface="AGRESTINGTEACHERFACESOLID" panose="02000603000000000000" pitchFamily="2" charset="0"/>
              </a:rPr>
              <a:t>A</a:t>
            </a:r>
            <a:r>
              <a:rPr lang="en-US" sz="6000" dirty="0">
                <a:ln w="50800">
                  <a:noFill/>
                </a:ln>
                <a:solidFill>
                  <a:srgbClr val="C179F8"/>
                </a:solidFill>
                <a:effectLst>
                  <a:outerShdw blurRad="50800" dist="38100" dir="5400000" algn="t" rotWithShape="0">
                    <a:prstClr val="black">
                      <a:alpha val="40000"/>
                    </a:prstClr>
                  </a:outerShdw>
                </a:effectLst>
                <a:latin typeface="AGRESTINGTEACHERFACESOLID" panose="02000603000000000000" pitchFamily="2" charset="0"/>
                <a:ea typeface="AGRESTINGTEACHERFACESOLID" panose="02000603000000000000" pitchFamily="2" charset="0"/>
              </a:rPr>
              <a: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lkboard on brights.047.jpeg">
            <a:extLst>
              <a:ext uri="{FF2B5EF4-FFF2-40B4-BE49-F238E27FC236}">
                <a16:creationId xmlns:a16="http://schemas.microsoft.com/office/drawing/2014/main" id="{E3279CA6-BB3A-8080-0675-6407653E6413}"/>
              </a:ext>
            </a:extLst>
          </p:cNvPr>
          <p:cNvPicPr>
            <a:picLocks noChangeAspect="1"/>
          </p:cNvPicPr>
          <p:nvPr/>
        </p:nvPicPr>
        <p:blipFill rotWithShape="1">
          <a:blip r:embed="rId3">
            <a:extLst>
              <a:ext uri="{28A0092B-C50C-407E-A947-70E740481C1C}">
                <a14:useLocalDpi xmlns:a14="http://schemas.microsoft.com/office/drawing/2010/main" val="0"/>
              </a:ext>
            </a:extLst>
          </a:blip>
          <a:srcRect t="2019" b="3417"/>
          <a:stretch/>
        </p:blipFill>
        <p:spPr bwMode="auto">
          <a:xfrm>
            <a:off x="0" y="8467"/>
            <a:ext cx="12192000" cy="6858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4" name="TextBox 3">
            <a:extLst>
              <a:ext uri="{FF2B5EF4-FFF2-40B4-BE49-F238E27FC236}">
                <a16:creationId xmlns:a16="http://schemas.microsoft.com/office/drawing/2014/main" id="{473B1EB9-3A51-4C6B-3A95-6086291F5D9F}"/>
              </a:ext>
            </a:extLst>
          </p:cNvPr>
          <p:cNvSpPr txBox="1"/>
          <p:nvPr/>
        </p:nvSpPr>
        <p:spPr>
          <a:xfrm>
            <a:off x="2333926" y="256032"/>
            <a:ext cx="6894576" cy="178308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dirty="0">
                <a:solidFill>
                  <a:srgbClr val="92D050"/>
                </a:solidFill>
                <a:latin typeface="+mj-lt"/>
                <a:ea typeface="+mj-ea"/>
                <a:cs typeface="+mj-cs"/>
              </a:rPr>
              <a:t>Meet the Teacher!</a:t>
            </a:r>
          </a:p>
        </p:txBody>
      </p:sp>
      <p:sp>
        <p:nvSpPr>
          <p:cNvPr id="5" name="TextBox 4">
            <a:extLst>
              <a:ext uri="{FF2B5EF4-FFF2-40B4-BE49-F238E27FC236}">
                <a16:creationId xmlns:a16="http://schemas.microsoft.com/office/drawing/2014/main" id="{FB87806A-BD3C-4DA7-5338-0AF2B06045BF}"/>
              </a:ext>
            </a:extLst>
          </p:cNvPr>
          <p:cNvSpPr txBox="1"/>
          <p:nvPr/>
        </p:nvSpPr>
        <p:spPr>
          <a:xfrm>
            <a:off x="640080" y="2039112"/>
            <a:ext cx="7347980" cy="4151376"/>
          </a:xfrm>
          <a:prstGeom prst="rect">
            <a:avLst/>
          </a:prstGeom>
        </p:spPr>
        <p:txBody>
          <a:bodyPr vert="horz" lIns="91440" tIns="45720" rIns="91440" bIns="45720" rtlCol="0">
            <a:noAutofit/>
          </a:bodyPr>
          <a:lstStyle/>
          <a:p>
            <a:pPr>
              <a:lnSpc>
                <a:spcPct val="90000"/>
              </a:lnSpc>
              <a:spcAft>
                <a:spcPts val="600"/>
              </a:spcAft>
            </a:pPr>
            <a:r>
              <a:rPr lang="en-US" sz="2200" dirty="0">
                <a:solidFill>
                  <a:schemeClr val="bg1"/>
                </a:solidFill>
              </a:rPr>
              <a:t>Welcome to Kindergarten! I am Mrs. Forbes.  I’m so thrilled to be your child’s kindergarten! This is my 14</a:t>
            </a:r>
            <a:r>
              <a:rPr lang="en-US" sz="2200" baseline="30000" dirty="0">
                <a:solidFill>
                  <a:schemeClr val="bg1"/>
                </a:solidFill>
              </a:rPr>
              <a:t>th</a:t>
            </a:r>
            <a:r>
              <a:rPr lang="en-US" sz="2200" dirty="0">
                <a:solidFill>
                  <a:schemeClr val="bg1"/>
                </a:solidFill>
              </a:rPr>
              <a:t> year teaching kindergarten and my first year at </a:t>
            </a:r>
            <a:r>
              <a:rPr lang="en-US" sz="2200" dirty="0" err="1">
                <a:solidFill>
                  <a:schemeClr val="bg1"/>
                </a:solidFill>
              </a:rPr>
              <a:t>McKeel</a:t>
            </a:r>
            <a:r>
              <a:rPr lang="en-US" sz="2200" dirty="0">
                <a:solidFill>
                  <a:schemeClr val="bg1"/>
                </a:solidFill>
              </a:rPr>
              <a:t> Academy Central. I am a USF </a:t>
            </a:r>
            <a:r>
              <a:rPr lang="en-US" sz="2200" dirty="0" err="1">
                <a:solidFill>
                  <a:schemeClr val="bg1"/>
                </a:solidFill>
              </a:rPr>
              <a:t>graduate,Go</a:t>
            </a:r>
            <a:r>
              <a:rPr lang="en-US" sz="2200" dirty="0">
                <a:solidFill>
                  <a:schemeClr val="bg1"/>
                </a:solidFill>
              </a:rPr>
              <a:t> Bulls! I am certified to teach Kindergarten-6</a:t>
            </a:r>
            <a:r>
              <a:rPr lang="en-US" sz="2200" baseline="30000" dirty="0">
                <a:solidFill>
                  <a:schemeClr val="bg1"/>
                </a:solidFill>
              </a:rPr>
              <a:t>th</a:t>
            </a:r>
            <a:r>
              <a:rPr lang="en-US" sz="2200" dirty="0">
                <a:solidFill>
                  <a:schemeClr val="bg1"/>
                </a:solidFill>
              </a:rPr>
              <a:t> grade, and endorsed in Exceptional Students of Education and English Language Learners endorsed. I am from Little, Rock, Arkansas. We have 3 kids, Alexis (23), </a:t>
            </a:r>
            <a:r>
              <a:rPr lang="en-US" sz="2200" dirty="0" err="1">
                <a:solidFill>
                  <a:schemeClr val="bg1"/>
                </a:solidFill>
              </a:rPr>
              <a:t>Ashlin</a:t>
            </a:r>
            <a:r>
              <a:rPr lang="en-US" sz="2200" dirty="0">
                <a:solidFill>
                  <a:schemeClr val="bg1"/>
                </a:solidFill>
              </a:rPr>
              <a:t> (17) who are both </a:t>
            </a:r>
            <a:r>
              <a:rPr lang="en-US" sz="2200" dirty="0" err="1">
                <a:solidFill>
                  <a:schemeClr val="bg1"/>
                </a:solidFill>
              </a:rPr>
              <a:t>Mckeel</a:t>
            </a:r>
            <a:r>
              <a:rPr lang="en-US" sz="2200" dirty="0">
                <a:solidFill>
                  <a:schemeClr val="bg1"/>
                </a:solidFill>
              </a:rPr>
              <a:t> graduates, and our youngest son Alec (10) will begin the 5</a:t>
            </a:r>
            <a:r>
              <a:rPr lang="en-US" sz="2200" baseline="30000" dirty="0">
                <a:solidFill>
                  <a:schemeClr val="bg1"/>
                </a:solidFill>
              </a:rPr>
              <a:t>th</a:t>
            </a:r>
            <a:r>
              <a:rPr lang="en-US" sz="2200" dirty="0">
                <a:solidFill>
                  <a:schemeClr val="bg1"/>
                </a:solidFill>
              </a:rPr>
              <a:t> grade at MAC.  During my leisure time, I  enjoy going to the beach, reading, basketball season, spending time with friends and family.  I’m looking forward to partnering with you  to help your child grow, have fun learning and building wonderful memories in Kindergarten! </a:t>
            </a:r>
          </a:p>
        </p:txBody>
      </p:sp>
      <p:sp>
        <p:nvSpPr>
          <p:cNvPr id="8" name="TextBox 7">
            <a:extLst>
              <a:ext uri="{FF2B5EF4-FFF2-40B4-BE49-F238E27FC236}">
                <a16:creationId xmlns:a16="http://schemas.microsoft.com/office/drawing/2014/main" id="{9DDA7DAB-15DE-0444-876B-17A0D3053DEC}"/>
              </a:ext>
            </a:extLst>
          </p:cNvPr>
          <p:cNvSpPr txBox="1"/>
          <p:nvPr/>
        </p:nvSpPr>
        <p:spPr>
          <a:xfrm>
            <a:off x="8265412" y="5104855"/>
            <a:ext cx="2792053" cy="738664"/>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Back Row: </a:t>
            </a:r>
            <a:r>
              <a:rPr lang="en-US" sz="1400" dirty="0" err="1">
                <a:solidFill>
                  <a:schemeClr val="bg1"/>
                </a:solidFill>
                <a:latin typeface="Century Gothic" panose="020B0502020202020204" pitchFamily="34" charset="0"/>
              </a:rPr>
              <a:t>Ashlin</a:t>
            </a:r>
            <a:r>
              <a:rPr lang="en-US" sz="1400" dirty="0">
                <a:solidFill>
                  <a:schemeClr val="bg1"/>
                </a:solidFill>
                <a:latin typeface="Century Gothic" panose="020B0502020202020204" pitchFamily="34" charset="0"/>
              </a:rPr>
              <a:t>, Alexis, </a:t>
            </a:r>
          </a:p>
          <a:p>
            <a:r>
              <a:rPr lang="en-US" sz="1400" dirty="0">
                <a:solidFill>
                  <a:schemeClr val="bg1"/>
                </a:solidFill>
                <a:latin typeface="Century Gothic" panose="020B0502020202020204" pitchFamily="34" charset="0"/>
              </a:rPr>
              <a:t>Middle Row:  Alec</a:t>
            </a:r>
          </a:p>
          <a:p>
            <a:r>
              <a:rPr lang="en-US" sz="1400" dirty="0">
                <a:solidFill>
                  <a:schemeClr val="bg1"/>
                </a:solidFill>
                <a:latin typeface="Century Gothic" panose="020B0502020202020204" pitchFamily="34" charset="0"/>
              </a:rPr>
              <a:t>Front Row: </a:t>
            </a:r>
            <a:r>
              <a:rPr lang="en-US" sz="1400" dirty="0" err="1">
                <a:solidFill>
                  <a:schemeClr val="bg1"/>
                </a:solidFill>
                <a:latin typeface="Century Gothic" panose="020B0502020202020204" pitchFamily="34" charset="0"/>
              </a:rPr>
              <a:t>Tony,Angela</a:t>
            </a:r>
            <a:endParaRPr lang="en-US" sz="1400" dirty="0">
              <a:solidFill>
                <a:schemeClr val="bg1"/>
              </a:solidFill>
              <a:latin typeface="Century Gothic" panose="020B0502020202020204" pitchFamily="34" charset="0"/>
            </a:endParaRPr>
          </a:p>
        </p:txBody>
      </p:sp>
      <p:pic>
        <p:nvPicPr>
          <p:cNvPr id="9" name="Picture 8">
            <a:extLst>
              <a:ext uri="{FF2B5EF4-FFF2-40B4-BE49-F238E27FC236}">
                <a16:creationId xmlns:a16="http://schemas.microsoft.com/office/drawing/2014/main" id="{83C417AD-9368-B0E8-1D86-425EFFFD44AB}"/>
              </a:ext>
            </a:extLst>
          </p:cNvPr>
          <p:cNvPicPr>
            <a:picLocks noChangeAspect="1"/>
          </p:cNvPicPr>
          <p:nvPr/>
        </p:nvPicPr>
        <p:blipFill>
          <a:blip r:embed="rId4"/>
          <a:stretch>
            <a:fillRect/>
          </a:stretch>
        </p:blipFill>
        <p:spPr>
          <a:xfrm rot="5400000">
            <a:off x="7610629" y="1497697"/>
            <a:ext cx="3824265" cy="3069407"/>
          </a:xfrm>
          <a:prstGeom prst="rect">
            <a:avLst/>
          </a:prstGeom>
        </p:spPr>
      </p:pic>
    </p:spTree>
    <p:extLst>
      <p:ext uri="{BB962C8B-B14F-4D97-AF65-F5344CB8AC3E}">
        <p14:creationId xmlns:p14="http://schemas.microsoft.com/office/powerpoint/2010/main" val="759192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Picture 1" descr="chalkboard on brights.047.jpeg">
            <a:extLst>
              <a:ext uri="{FF2B5EF4-FFF2-40B4-BE49-F238E27FC236}">
                <a16:creationId xmlns:a16="http://schemas.microsoft.com/office/drawing/2014/main" id="{45433936-FEDC-C0D1-28A2-33EEA6D29DE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8" y="25399"/>
            <a:ext cx="12199938" cy="683260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4" name="TextBox 3"/>
          <p:cNvSpPr txBox="1"/>
          <p:nvPr/>
        </p:nvSpPr>
        <p:spPr>
          <a:xfrm>
            <a:off x="539163" y="1839410"/>
            <a:ext cx="10887455" cy="3139321"/>
          </a:xfrm>
          <a:prstGeom prst="rect">
            <a:avLst/>
          </a:prstGeom>
          <a:noFill/>
        </p:spPr>
        <p:txBody>
          <a:bodyPr wrap="square" rtlCol="0">
            <a:spAutoFit/>
          </a:bodyPr>
          <a:lstStyle/>
          <a:p>
            <a:pPr marL="390027" lvl="0" indent="0" rtl="0">
              <a:lnSpc>
                <a:spcPct val="100000"/>
              </a:lnSpc>
              <a:spcBef>
                <a:spcPts val="397"/>
              </a:spcBef>
              <a:spcAft>
                <a:spcPts val="0"/>
              </a:spcAft>
              <a:buNone/>
            </a:pPr>
            <a:r>
              <a:rPr lang="en-US" sz="2200" b="1" dirty="0">
                <a:solidFill>
                  <a:schemeClr val="bg1"/>
                </a:solidFill>
                <a:latin typeface="Century Gothic" panose="020B0502020202020204" pitchFamily="34" charset="0"/>
              </a:rPr>
              <a:t>We have planned a fun-filled year of exciting events this school year but without  amazing parent support, these days or events wouldn’t happen! With that being said, there will be times throughout the year that I may need your help in purchasing items to make a special day or activity happen. Our classroom Amazon Wish List is always changing, and I TRULY appreciate any help you can give us on items from our list. If there is anything I need for an upcoming event, I will email it out weeks in advance. Our current wish list contains many items for children to use at recess, ( rainy days) indoor recess, and centers.  Thanks in advance for your support!</a:t>
            </a:r>
          </a:p>
        </p:txBody>
      </p:sp>
      <p:sp>
        <p:nvSpPr>
          <p:cNvPr id="6" name="TextBox 5"/>
          <p:cNvSpPr txBox="1"/>
          <p:nvPr/>
        </p:nvSpPr>
        <p:spPr>
          <a:xfrm>
            <a:off x="2589977" y="1038840"/>
            <a:ext cx="7423635" cy="1015663"/>
          </a:xfrm>
          <a:prstGeom prst="rect">
            <a:avLst/>
          </a:prstGeom>
          <a:noFill/>
        </p:spPr>
        <p:txBody>
          <a:bodyPr wrap="none" rtlCol="0">
            <a:spAutoFit/>
          </a:bodyPr>
          <a:lstStyle/>
          <a:p>
            <a:pPr algn="ctr"/>
            <a:r>
              <a:rPr lang="en-US" sz="6000" dirty="0">
                <a:ln w="50800">
                  <a:noFill/>
                </a:ln>
                <a:solidFill>
                  <a:schemeClr val="accent4"/>
                </a:solidFill>
                <a:effectLst>
                  <a:outerShdw blurRad="50800" dist="38100" dir="5400000" algn="t" rotWithShape="0">
                    <a:prstClr val="black">
                      <a:alpha val="40000"/>
                    </a:prstClr>
                  </a:outerShdw>
                </a:effectLst>
                <a:latin typeface="AGRESTINGTEACHERFACESOLID" panose="02000603000000000000" pitchFamily="2" charset="0"/>
                <a:ea typeface="AGRESTINGTEACHERFACESOLID" panose="02000603000000000000" pitchFamily="2" charset="0"/>
              </a:rPr>
              <a:t>Our Classroom Wishlist</a:t>
            </a:r>
          </a:p>
        </p:txBody>
      </p:sp>
      <p:pic>
        <p:nvPicPr>
          <p:cNvPr id="7" name="Google Shape;134;p25">
            <a:extLst>
              <a:ext uri="{FF2B5EF4-FFF2-40B4-BE49-F238E27FC236}">
                <a16:creationId xmlns:a16="http://schemas.microsoft.com/office/drawing/2014/main" id="{039F9D6F-0983-A748-C029-1E6DE54A0C05}"/>
              </a:ext>
            </a:extLst>
          </p:cNvPr>
          <p:cNvPicPr preferRelativeResize="0"/>
          <p:nvPr/>
        </p:nvPicPr>
        <p:blipFill>
          <a:blip r:embed="rId5">
            <a:alphaModFix/>
          </a:blip>
          <a:stretch>
            <a:fillRect/>
          </a:stretch>
        </p:blipFill>
        <p:spPr>
          <a:xfrm>
            <a:off x="4768767" y="5290661"/>
            <a:ext cx="2654464" cy="801001"/>
          </a:xfrm>
          <a:prstGeom prst="rect">
            <a:avLst/>
          </a:prstGeom>
          <a:noFill/>
          <a:ln>
            <a:noFill/>
          </a:ln>
        </p:spPr>
      </p:pic>
      <p:sp>
        <p:nvSpPr>
          <p:cNvPr id="5" name="TextBox 4">
            <a:extLst>
              <a:ext uri="{FF2B5EF4-FFF2-40B4-BE49-F238E27FC236}">
                <a16:creationId xmlns:a16="http://schemas.microsoft.com/office/drawing/2014/main" id="{552252E3-D7A4-7BE2-2721-6D4B8B33A795}"/>
              </a:ext>
            </a:extLst>
          </p:cNvPr>
          <p:cNvSpPr txBox="1"/>
          <p:nvPr/>
        </p:nvSpPr>
        <p:spPr>
          <a:xfrm>
            <a:off x="9142555" y="4578971"/>
            <a:ext cx="2139872" cy="369332"/>
          </a:xfrm>
          <a:prstGeom prst="rect">
            <a:avLst/>
          </a:prstGeom>
          <a:noFill/>
        </p:spPr>
        <p:txBody>
          <a:bodyPr wrap="square" rtlCol="0">
            <a:spAutoFit/>
          </a:bodyPr>
          <a:lstStyle/>
          <a:p>
            <a:r>
              <a:rPr lang="en-US" dirty="0">
                <a:solidFill>
                  <a:schemeClr val="accent4"/>
                </a:solidFill>
              </a:rPr>
              <a:t>QR code</a:t>
            </a:r>
          </a:p>
        </p:txBody>
      </p:sp>
      <p:pic>
        <p:nvPicPr>
          <p:cNvPr id="8" name="Picture 7" descr="A qr code on a white background&#10;&#10;Description automatically generated">
            <a:extLst>
              <a:ext uri="{FF2B5EF4-FFF2-40B4-BE49-F238E27FC236}">
                <a16:creationId xmlns:a16="http://schemas.microsoft.com/office/drawing/2014/main" id="{CEDE6686-48EC-4A2A-85C1-E6868DBC53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174" y="4978371"/>
            <a:ext cx="1107793" cy="1113291"/>
          </a:xfrm>
          <a:prstGeom prst="rect">
            <a:avLst/>
          </a:prstGeom>
        </p:spPr>
      </p:pic>
      <p:pic>
        <p:nvPicPr>
          <p:cNvPr id="10" name="Picture 9" descr="A cell phone with icons on the screen&#10;&#10;Description automatically generated">
            <a:extLst>
              <a:ext uri="{FF2B5EF4-FFF2-40B4-BE49-F238E27FC236}">
                <a16:creationId xmlns:a16="http://schemas.microsoft.com/office/drawing/2014/main" id="{9B4C264F-BB9E-AC0B-C81D-99D175895564}"/>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7145890" y="4978371"/>
            <a:ext cx="1648883" cy="1685759"/>
          </a:xfrm>
          <a:prstGeom prst="rect">
            <a:avLst/>
          </a:prstGeom>
        </p:spPr>
      </p:pic>
    </p:spTree>
    <p:extLst>
      <p:ext uri="{BB962C8B-B14F-4D97-AF65-F5344CB8AC3E}">
        <p14:creationId xmlns:p14="http://schemas.microsoft.com/office/powerpoint/2010/main" val="452325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halkboard on brights.047.jpeg">
            <a:extLst>
              <a:ext uri="{FF2B5EF4-FFF2-40B4-BE49-F238E27FC236}">
                <a16:creationId xmlns:a16="http://schemas.microsoft.com/office/drawing/2014/main" id="{0597515F-027C-4DED-C745-B8A0635EF9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 y="0"/>
            <a:ext cx="12192000" cy="6858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6" name="TextBox 5"/>
          <p:cNvSpPr txBox="1"/>
          <p:nvPr/>
        </p:nvSpPr>
        <p:spPr>
          <a:xfrm>
            <a:off x="3159890" y="834467"/>
            <a:ext cx="6596223" cy="13825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000" b="1" kern="1200" dirty="0">
                <a:ln w="50800">
                  <a:noFill/>
                </a:ln>
                <a:solidFill>
                  <a:srgbClr val="FF2F92"/>
                </a:solidFill>
                <a:effectLst>
                  <a:outerShdw blurRad="50800" dist="38100" dir="5400000" algn="t" rotWithShape="0">
                    <a:prstClr val="black">
                      <a:alpha val="40000"/>
                    </a:prstClr>
                  </a:outerShdw>
                </a:effectLst>
                <a:latin typeface="+mj-lt"/>
                <a:ea typeface="+mj-ea"/>
                <a:cs typeface="+mj-cs"/>
              </a:rPr>
              <a:t>Before you leave</a:t>
            </a:r>
          </a:p>
        </p:txBody>
      </p:sp>
      <p:sp>
        <p:nvSpPr>
          <p:cNvPr id="8" name="TextBox 7">
            <a:extLst>
              <a:ext uri="{FF2B5EF4-FFF2-40B4-BE49-F238E27FC236}">
                <a16:creationId xmlns:a16="http://schemas.microsoft.com/office/drawing/2014/main" id="{E8C5E5DD-8621-356C-C39A-4CFBBE87D071}"/>
              </a:ext>
            </a:extLst>
          </p:cNvPr>
          <p:cNvSpPr txBox="1"/>
          <p:nvPr/>
        </p:nvSpPr>
        <p:spPr>
          <a:xfrm>
            <a:off x="1191792" y="1920234"/>
            <a:ext cx="7850608" cy="4103299"/>
          </a:xfrm>
          <a:prstGeom prst="rect">
            <a:avLst/>
          </a:prstGeom>
        </p:spPr>
        <p:txBody>
          <a:bodyPr vert="horz" lIns="91440" tIns="45720" rIns="91440" bIns="45720" rtlCol="0">
            <a:normAutofit lnSpcReduction="10000"/>
          </a:bodyPr>
          <a:lstStyle/>
          <a:p>
            <a:pPr marL="57150">
              <a:lnSpc>
                <a:spcPct val="90000"/>
              </a:lnSpc>
              <a:spcAft>
                <a:spcPts val="600"/>
              </a:spcAft>
            </a:pPr>
            <a:r>
              <a:rPr lang="en-US" sz="3000" b="1" dirty="0">
                <a:solidFill>
                  <a:srgbClr val="92D050"/>
                </a:solidFill>
              </a:rPr>
              <a:t>1. C</a:t>
            </a:r>
            <a:r>
              <a:rPr lang="en-US" sz="3000" b="1" dirty="0">
                <a:solidFill>
                  <a:srgbClr val="92D050"/>
                </a:solidFill>
                <a:latin typeface="Century Gothic" panose="020B0502020202020204" pitchFamily="34" charset="0"/>
              </a:rPr>
              <a:t>omplete the following forms: </a:t>
            </a:r>
          </a:p>
          <a:p>
            <a:pPr marL="57150">
              <a:lnSpc>
                <a:spcPct val="90000"/>
              </a:lnSpc>
              <a:spcAft>
                <a:spcPts val="600"/>
              </a:spcAft>
            </a:pPr>
            <a:r>
              <a:rPr lang="en-US" sz="3000" b="1" dirty="0">
                <a:solidFill>
                  <a:srgbClr val="92D050"/>
                </a:solidFill>
                <a:latin typeface="Century Gothic" panose="020B0502020202020204" pitchFamily="34" charset="0"/>
              </a:rPr>
              <a:t>-Student Information </a:t>
            </a:r>
          </a:p>
          <a:p>
            <a:pPr marL="57150">
              <a:lnSpc>
                <a:spcPct val="90000"/>
              </a:lnSpc>
              <a:spcAft>
                <a:spcPts val="600"/>
              </a:spcAft>
            </a:pPr>
            <a:r>
              <a:rPr lang="en-US" sz="3000" b="1" dirty="0">
                <a:solidFill>
                  <a:srgbClr val="92D050"/>
                </a:solidFill>
                <a:latin typeface="Century Gothic" panose="020B0502020202020204" pitchFamily="34" charset="0"/>
              </a:rPr>
              <a:t>-Student Transportation</a:t>
            </a:r>
          </a:p>
          <a:p>
            <a:pPr marL="57150">
              <a:lnSpc>
                <a:spcPct val="90000"/>
              </a:lnSpc>
              <a:spcAft>
                <a:spcPts val="600"/>
              </a:spcAft>
            </a:pPr>
            <a:r>
              <a:rPr lang="en-US" sz="3000" b="1" dirty="0">
                <a:solidFill>
                  <a:srgbClr val="FF2F92"/>
                </a:solidFill>
                <a:latin typeface="Century Gothic" panose="020B0502020202020204" pitchFamily="34" charset="0"/>
              </a:rPr>
              <a:t>2. Come Say, Hi! I can’t wait to meet you. I have a special treat just for you! </a:t>
            </a:r>
          </a:p>
          <a:p>
            <a:pPr marL="57150">
              <a:lnSpc>
                <a:spcPct val="90000"/>
              </a:lnSpc>
              <a:spcAft>
                <a:spcPts val="600"/>
              </a:spcAft>
            </a:pPr>
            <a:r>
              <a:rPr lang="en-US" sz="3000" b="1" dirty="0">
                <a:solidFill>
                  <a:srgbClr val="FFFF00"/>
                </a:solidFill>
                <a:latin typeface="Century Gothic" panose="020B0502020202020204" pitchFamily="34" charset="0"/>
              </a:rPr>
              <a:t>3. Turn in forms to Mrs. Forbes</a:t>
            </a:r>
          </a:p>
          <a:p>
            <a:pPr marL="57150">
              <a:lnSpc>
                <a:spcPct val="90000"/>
              </a:lnSpc>
              <a:spcAft>
                <a:spcPts val="600"/>
              </a:spcAft>
            </a:pPr>
            <a:r>
              <a:rPr lang="en-US" sz="3000" b="1" dirty="0">
                <a:solidFill>
                  <a:srgbClr val="FFFFFF"/>
                </a:solidFill>
                <a:latin typeface="Century Gothic" panose="020B0502020202020204" pitchFamily="34" charset="0"/>
              </a:rPr>
              <a:t>I can’t wait to see you on Thursday! </a:t>
            </a:r>
          </a:p>
          <a:p>
            <a:pPr marL="57150">
              <a:lnSpc>
                <a:spcPct val="90000"/>
              </a:lnSpc>
              <a:spcAft>
                <a:spcPts val="600"/>
              </a:spcAft>
            </a:pPr>
            <a:endParaRPr lang="en-US" sz="3000" b="1" dirty="0">
              <a:solidFill>
                <a:srgbClr val="FFFFFF"/>
              </a:solidFill>
              <a:latin typeface="Century Gothic" panose="020B0502020202020204" pitchFamily="34" charset="0"/>
            </a:endParaRPr>
          </a:p>
          <a:p>
            <a:pPr marL="57150">
              <a:lnSpc>
                <a:spcPct val="90000"/>
              </a:lnSpc>
              <a:spcAft>
                <a:spcPts val="600"/>
              </a:spcAft>
            </a:pPr>
            <a:r>
              <a:rPr lang="en-US" sz="3000" b="1" dirty="0">
                <a:solidFill>
                  <a:srgbClr val="FFFF00"/>
                </a:solidFill>
                <a:latin typeface="Century Gothic" panose="020B0502020202020204" pitchFamily="34" charset="0"/>
              </a:rPr>
              <a:t>Visit the Cafeteria. </a:t>
            </a:r>
          </a:p>
        </p:txBody>
      </p:sp>
      <p:pic>
        <p:nvPicPr>
          <p:cNvPr id="5" name="Picture 4" descr="A cartoon of a person inside a red apple&#10;&#10;Description automatically generated">
            <a:extLst>
              <a:ext uri="{FF2B5EF4-FFF2-40B4-BE49-F238E27FC236}">
                <a16:creationId xmlns:a16="http://schemas.microsoft.com/office/drawing/2014/main" id="{7BF0353E-73AA-42BA-3E6F-03F536193AD4}"/>
              </a:ext>
            </a:extLst>
          </p:cNvPr>
          <p:cNvPicPr>
            <a:picLocks noChangeAspect="1"/>
          </p:cNvPicPr>
          <p:nvPr/>
        </p:nvPicPr>
        <p:blipFill>
          <a:blip r:embed="rId4"/>
          <a:stretch>
            <a:fillRect/>
          </a:stretch>
        </p:blipFill>
        <p:spPr>
          <a:xfrm>
            <a:off x="9120191" y="3641614"/>
            <a:ext cx="1791758" cy="1791758"/>
          </a:xfrm>
          <a:prstGeom prst="rect">
            <a:avLst/>
          </a:prstGeom>
        </p:spPr>
      </p:pic>
      <p:pic>
        <p:nvPicPr>
          <p:cNvPr id="9" name="Picture 8" descr="A back to school form and a pen&#10;&#10;Description automatically generated">
            <a:extLst>
              <a:ext uri="{FF2B5EF4-FFF2-40B4-BE49-F238E27FC236}">
                <a16:creationId xmlns:a16="http://schemas.microsoft.com/office/drawing/2014/main" id="{DAE593F0-45EB-0CFF-58C2-7A75EB8D4F64}"/>
              </a:ext>
            </a:extLst>
          </p:cNvPr>
          <p:cNvPicPr>
            <a:picLocks noChangeAspect="1"/>
          </p:cNvPicPr>
          <p:nvPr/>
        </p:nvPicPr>
        <p:blipFill>
          <a:blip r:embed="rId5"/>
          <a:stretch>
            <a:fillRect/>
          </a:stretch>
        </p:blipFill>
        <p:spPr>
          <a:xfrm>
            <a:off x="9068941" y="1156658"/>
            <a:ext cx="1894259" cy="2020309"/>
          </a:xfrm>
          <a:prstGeom prst="rect">
            <a:avLst/>
          </a:prstGeom>
        </p:spPr>
      </p:pic>
    </p:spTree>
    <p:extLst>
      <p:ext uri="{BB962C8B-B14F-4D97-AF65-F5344CB8AC3E}">
        <p14:creationId xmlns:p14="http://schemas.microsoft.com/office/powerpoint/2010/main" val="2560455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11" name="Picture 1" descr="chalkboard on brights.047.jpeg">
            <a:extLst>
              <a:ext uri="{FF2B5EF4-FFF2-40B4-BE49-F238E27FC236}">
                <a16:creationId xmlns:a16="http://schemas.microsoft.com/office/drawing/2014/main" id="{3249C6D4-B30B-B9BB-945A-8E9D4ADAE3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4" name="TextBox 3"/>
          <p:cNvSpPr txBox="1"/>
          <p:nvPr/>
        </p:nvSpPr>
        <p:spPr>
          <a:xfrm>
            <a:off x="1139603" y="2167953"/>
            <a:ext cx="10453263" cy="4271962"/>
          </a:xfrm>
          <a:prstGeom prst="rect">
            <a:avLst/>
          </a:prstGeom>
          <a:noFill/>
        </p:spPr>
        <p:txBody>
          <a:bodyPr wrap="square" rtlCol="0">
            <a:noAutofit/>
          </a:bodyPr>
          <a:lstStyle/>
          <a:p>
            <a:pPr marL="0" lvl="0" indent="0" algn="l" rtl="0">
              <a:spcBef>
                <a:spcPts val="0"/>
              </a:spcBef>
              <a:spcAft>
                <a:spcPts val="0"/>
              </a:spcAft>
              <a:buNone/>
            </a:pPr>
            <a:r>
              <a:rPr lang="en-US" sz="2000" dirty="0">
                <a:solidFill>
                  <a:schemeClr val="bg1"/>
                </a:solidFill>
                <a:latin typeface="Century Gothic" panose="020B0502020202020204" pitchFamily="34" charset="0"/>
              </a:rPr>
              <a:t>Please feel free to contact me with any questions, concerns, or if you just want to say hi! I will do my best to reply as soon as I can. You can reach me via:</a:t>
            </a:r>
          </a:p>
          <a:p>
            <a:pPr marL="0" lvl="0" indent="0" algn="l" rtl="0">
              <a:spcBef>
                <a:spcPts val="1200"/>
              </a:spcBef>
              <a:spcAft>
                <a:spcPts val="0"/>
              </a:spcAft>
              <a:buNone/>
            </a:pPr>
            <a:r>
              <a:rPr lang="en-US" sz="2800" b="1" dirty="0">
                <a:solidFill>
                  <a:schemeClr val="bg1"/>
                </a:solidFill>
                <a:latin typeface="Century Gothic" panose="020B0502020202020204" pitchFamily="34" charset="0"/>
              </a:rPr>
              <a:t>Email: </a:t>
            </a:r>
            <a:r>
              <a:rPr lang="en-US" sz="2800" b="1" u="sng" dirty="0" err="1">
                <a:solidFill>
                  <a:schemeClr val="bg1"/>
                </a:solidFill>
                <a:latin typeface="Century Gothic" panose="020B0502020202020204" pitchFamily="34" charset="0"/>
              </a:rPr>
              <a:t>angelaforbes@mckeelschools.com</a:t>
            </a:r>
            <a:endParaRPr lang="en-US" sz="2800" b="1" dirty="0">
              <a:solidFill>
                <a:schemeClr val="bg1"/>
              </a:solidFill>
              <a:latin typeface="Century Gothic" panose="020B0502020202020204" pitchFamily="34" charset="0"/>
            </a:endParaRPr>
          </a:p>
          <a:p>
            <a:pPr marL="0" lvl="0" indent="0" algn="l" rtl="0">
              <a:spcBef>
                <a:spcPts val="1200"/>
              </a:spcBef>
              <a:spcAft>
                <a:spcPts val="0"/>
              </a:spcAft>
              <a:buNone/>
            </a:pPr>
            <a:r>
              <a:rPr lang="en-US" sz="2800" b="1" dirty="0">
                <a:solidFill>
                  <a:schemeClr val="bg1"/>
                </a:solidFill>
                <a:latin typeface="Century Gothic" panose="020B0502020202020204" pitchFamily="34" charset="0"/>
              </a:rPr>
              <a:t>Phone: (863) 499-1287</a:t>
            </a:r>
          </a:p>
          <a:p>
            <a:pPr marL="0" lvl="0" indent="0" algn="l" rtl="0">
              <a:spcBef>
                <a:spcPts val="1200"/>
              </a:spcBef>
              <a:spcAft>
                <a:spcPts val="0"/>
              </a:spcAft>
              <a:buNone/>
            </a:pPr>
            <a:r>
              <a:rPr lang="en-US" sz="2800" b="1" dirty="0">
                <a:solidFill>
                  <a:schemeClr val="bg1"/>
                </a:solidFill>
                <a:latin typeface="Century Gothic" panose="020B0502020202020204" pitchFamily="34" charset="0"/>
              </a:rPr>
              <a:t>Class Dojo- See Class Dojo Instructions</a:t>
            </a:r>
          </a:p>
          <a:p>
            <a:pPr marL="0" lvl="0" indent="0" algn="l" rtl="0">
              <a:spcBef>
                <a:spcPts val="1200"/>
              </a:spcBef>
              <a:spcAft>
                <a:spcPts val="0"/>
              </a:spcAft>
              <a:buNone/>
            </a:pPr>
            <a:r>
              <a:rPr lang="en-US" sz="2800" b="1" dirty="0">
                <a:solidFill>
                  <a:schemeClr val="bg1"/>
                </a:solidFill>
                <a:latin typeface="Century Gothic" panose="020B0502020202020204" pitchFamily="34" charset="0"/>
              </a:rPr>
              <a:t>Agenda- Please purchase agenda online : https://</a:t>
            </a:r>
            <a:r>
              <a:rPr lang="en-US" sz="2800" b="1" dirty="0" err="1">
                <a:solidFill>
                  <a:schemeClr val="bg1"/>
                </a:solidFill>
                <a:latin typeface="Century Gothic" panose="020B0502020202020204" pitchFamily="34" charset="0"/>
              </a:rPr>
              <a:t>office.mckeelschools.com</a:t>
            </a:r>
            <a:r>
              <a:rPr lang="en-US" sz="2800" b="1" dirty="0">
                <a:solidFill>
                  <a:schemeClr val="bg1"/>
                </a:solidFill>
                <a:latin typeface="Century Gothic" panose="020B0502020202020204" pitchFamily="34" charset="0"/>
              </a:rPr>
              <a:t>/</a:t>
            </a:r>
            <a:r>
              <a:rPr lang="en-US" sz="2800" b="1" dirty="0" err="1">
                <a:solidFill>
                  <a:schemeClr val="bg1"/>
                </a:solidFill>
                <a:latin typeface="Century Gothic" panose="020B0502020202020204" pitchFamily="34" charset="0"/>
              </a:rPr>
              <a:t>payonline</a:t>
            </a:r>
            <a:endParaRPr lang="en-US" sz="2800" b="1" dirty="0">
              <a:solidFill>
                <a:schemeClr val="bg1"/>
              </a:solidFill>
              <a:latin typeface="Century Gothic" panose="020B0502020202020204" pitchFamily="34" charset="0"/>
            </a:endParaRPr>
          </a:p>
          <a:p>
            <a:pPr marL="0" lvl="0" indent="0" algn="l" rtl="0">
              <a:spcBef>
                <a:spcPts val="1200"/>
              </a:spcBef>
              <a:spcAft>
                <a:spcPts val="0"/>
              </a:spcAft>
              <a:buNone/>
            </a:pPr>
            <a:endParaRPr lang="en-US" sz="2000" b="1" dirty="0">
              <a:solidFill>
                <a:schemeClr val="bg1"/>
              </a:solidFill>
              <a:latin typeface="Century Gothic" panose="020B0502020202020204" pitchFamily="34" charset="0"/>
            </a:endParaRPr>
          </a:p>
        </p:txBody>
      </p:sp>
      <p:grpSp>
        <p:nvGrpSpPr>
          <p:cNvPr id="5" name="Group 4"/>
          <p:cNvGrpSpPr/>
          <p:nvPr/>
        </p:nvGrpSpPr>
        <p:grpSpPr>
          <a:xfrm>
            <a:off x="3111625" y="1174925"/>
            <a:ext cx="5968750" cy="1986056"/>
            <a:chOff x="1852451" y="18291"/>
            <a:chExt cx="5968750" cy="1986056"/>
          </a:xfrm>
        </p:grpSpPr>
        <p:sp>
          <p:nvSpPr>
            <p:cNvPr id="6" name="TextBox 5"/>
            <p:cNvSpPr txBox="1"/>
            <p:nvPr/>
          </p:nvSpPr>
          <p:spPr>
            <a:xfrm>
              <a:off x="1852451" y="18291"/>
              <a:ext cx="5968750" cy="1015663"/>
            </a:xfrm>
            <a:prstGeom prst="rect">
              <a:avLst/>
            </a:prstGeom>
            <a:noFill/>
          </p:spPr>
          <p:txBody>
            <a:bodyPr wrap="none" rtlCol="0">
              <a:spAutoFit/>
            </a:bodyPr>
            <a:lstStyle/>
            <a:p>
              <a:pPr algn="ctr"/>
              <a:r>
                <a:rPr lang="en-US" sz="6000" dirty="0">
                  <a:ln w="50800">
                    <a:noFill/>
                  </a:ln>
                  <a:solidFill>
                    <a:srgbClr val="73FEFF"/>
                  </a:solidFill>
                  <a:effectLst>
                    <a:outerShdw blurRad="50800" dist="38100" dir="5400000" algn="t" rotWithShape="0">
                      <a:prstClr val="black">
                        <a:alpha val="40000"/>
                      </a:prstClr>
                    </a:outerShdw>
                  </a:effectLst>
                  <a:latin typeface="AGRESTINGTEACHERFACESOLID" panose="02000603000000000000" pitchFamily="2" charset="0"/>
                  <a:ea typeface="AGRESTINGTEACHERFACESOLID" panose="02000603000000000000" pitchFamily="2" charset="0"/>
                </a:rPr>
                <a:t>COMMUNICATION</a:t>
              </a:r>
            </a:p>
          </p:txBody>
        </p:sp>
        <p:sp>
          <p:nvSpPr>
            <p:cNvPr id="7" name="TextBox 6"/>
            <p:cNvSpPr txBox="1"/>
            <p:nvPr/>
          </p:nvSpPr>
          <p:spPr>
            <a:xfrm>
              <a:off x="6003638" y="804018"/>
              <a:ext cx="184730" cy="1200329"/>
            </a:xfrm>
            <a:prstGeom prst="rect">
              <a:avLst/>
            </a:prstGeom>
            <a:noFill/>
          </p:spPr>
          <p:txBody>
            <a:bodyPr wrap="none" rtlCol="0">
              <a:spAutoFit/>
            </a:bodyPr>
            <a:lstStyle/>
            <a:p>
              <a:pPr algn="ctr"/>
              <a:endParaRPr lang="en-US" sz="7200" dirty="0">
                <a:effectLst>
                  <a:outerShdw blurRad="50800" dist="38100" dir="5400000" algn="t" rotWithShape="0">
                    <a:prstClr val="black">
                      <a:alpha val="40000"/>
                    </a:prstClr>
                  </a:outerShdw>
                </a:effectLst>
                <a:latin typeface="AGHOWDOYOUSURVIVE" panose="02000603000000000000" pitchFamily="2" charset="0"/>
                <a:ea typeface="AGHOWDOYOUSURVIVE" panose="02000603000000000000" pitchFamily="2"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12" name="Picture 1" descr="chalkboard on brights.047.jpeg">
            <a:extLst>
              <a:ext uri="{FF2B5EF4-FFF2-40B4-BE49-F238E27FC236}">
                <a16:creationId xmlns:a16="http://schemas.microsoft.com/office/drawing/2014/main" id="{28477E0D-6FCA-6171-8367-F96064DB51C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0853"/>
            <a:ext cx="12192000" cy="69088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4" name="TextBox 3"/>
          <p:cNvSpPr txBox="1"/>
          <p:nvPr/>
        </p:nvSpPr>
        <p:spPr>
          <a:xfrm>
            <a:off x="853110" y="2193350"/>
            <a:ext cx="4896919" cy="4271962"/>
          </a:xfrm>
          <a:prstGeom prst="rect">
            <a:avLst/>
          </a:prstGeom>
          <a:noFill/>
        </p:spPr>
        <p:txBody>
          <a:bodyPr wrap="square" rtlCol="0">
            <a:noAutofit/>
          </a:bodyPr>
          <a:lstStyle/>
          <a:p>
            <a:pPr marL="0" lvl="0" indent="0" algn="l" rtl="0">
              <a:spcBef>
                <a:spcPts val="0"/>
              </a:spcBef>
              <a:spcAft>
                <a:spcPts val="0"/>
              </a:spcAft>
              <a:buNone/>
            </a:pPr>
            <a:r>
              <a:rPr lang="en-US" b="0" i="0" dirty="0">
                <a:solidFill>
                  <a:schemeClr val="bg1"/>
                </a:solidFill>
                <a:effectLst/>
                <a:latin typeface="Century Gothic" panose="020B0502020202020204" pitchFamily="34" charset="0"/>
              </a:rPr>
              <a:t>1 box of assorted color (blue, green, red, purple) #2 pencils (regular lead)</a:t>
            </a:r>
            <a:br>
              <a:rPr lang="en-US" dirty="0">
                <a:solidFill>
                  <a:schemeClr val="bg1"/>
                </a:solidFill>
                <a:latin typeface="Century Gothic" panose="020B0502020202020204" pitchFamily="34" charset="0"/>
              </a:rPr>
            </a:br>
            <a:r>
              <a:rPr lang="en-US" b="0" i="0" dirty="0">
                <a:solidFill>
                  <a:schemeClr val="bg1"/>
                </a:solidFill>
                <a:effectLst/>
                <a:latin typeface="Century Gothic" panose="020B0502020202020204" pitchFamily="34" charset="0"/>
              </a:rPr>
              <a:t>1 box of tissues</a:t>
            </a:r>
            <a:br>
              <a:rPr lang="en-US" dirty="0">
                <a:solidFill>
                  <a:schemeClr val="bg1"/>
                </a:solidFill>
                <a:latin typeface="Century Gothic" panose="020B0502020202020204" pitchFamily="34" charset="0"/>
              </a:rPr>
            </a:br>
            <a:r>
              <a:rPr lang="en-US" b="0" i="0" dirty="0">
                <a:solidFill>
                  <a:schemeClr val="bg1"/>
                </a:solidFill>
                <a:effectLst/>
                <a:latin typeface="Century Gothic" panose="020B0502020202020204" pitchFamily="34" charset="0"/>
              </a:rPr>
              <a:t>2 large pink erasers</a:t>
            </a:r>
            <a:br>
              <a:rPr lang="en-US" dirty="0">
                <a:solidFill>
                  <a:schemeClr val="bg1"/>
                </a:solidFill>
                <a:latin typeface="Century Gothic" panose="020B0502020202020204" pitchFamily="34" charset="0"/>
              </a:rPr>
            </a:br>
            <a:r>
              <a:rPr lang="en-US" b="0" i="0" dirty="0">
                <a:solidFill>
                  <a:schemeClr val="bg1"/>
                </a:solidFill>
                <a:effectLst/>
                <a:latin typeface="Century Gothic" panose="020B0502020202020204" pitchFamily="34" charset="0"/>
              </a:rPr>
              <a:t>1 solid blue plastic folder w/pockets (no brads)</a:t>
            </a:r>
            <a:br>
              <a:rPr lang="en-US" dirty="0">
                <a:solidFill>
                  <a:schemeClr val="bg1"/>
                </a:solidFill>
                <a:latin typeface="Century Gothic" panose="020B0502020202020204" pitchFamily="34" charset="0"/>
              </a:rPr>
            </a:br>
            <a:r>
              <a:rPr lang="en-US" b="0" i="0" dirty="0">
                <a:solidFill>
                  <a:schemeClr val="bg1"/>
                </a:solidFill>
                <a:effectLst/>
                <a:latin typeface="Century Gothic" panose="020B0502020202020204" pitchFamily="34" charset="0"/>
              </a:rPr>
              <a:t>1 primary composition journal (top 1/2 is blank and lines are red &amp; blue)</a:t>
            </a:r>
            <a:br>
              <a:rPr lang="en-US" dirty="0">
                <a:solidFill>
                  <a:schemeClr val="bg1"/>
                </a:solidFill>
                <a:latin typeface="Century Gothic" panose="020B0502020202020204" pitchFamily="34" charset="0"/>
              </a:rPr>
            </a:br>
            <a:r>
              <a:rPr lang="en-US" b="0" i="0" dirty="0">
                <a:solidFill>
                  <a:schemeClr val="bg1"/>
                </a:solidFill>
                <a:effectLst/>
                <a:latin typeface="Century Gothic" panose="020B0502020202020204" pitchFamily="34" charset="0"/>
              </a:rPr>
              <a:t>2 packs of Crayola </a:t>
            </a:r>
            <a:r>
              <a:rPr lang="en-US" b="0" i="0" dirty="0" err="1">
                <a:solidFill>
                  <a:schemeClr val="bg1"/>
                </a:solidFill>
                <a:effectLst/>
                <a:latin typeface="Century Gothic" panose="020B0502020202020204" pitchFamily="34" charset="0"/>
              </a:rPr>
              <a:t>Twistables</a:t>
            </a:r>
            <a:r>
              <a:rPr lang="en-US" b="0" i="0" dirty="0">
                <a:solidFill>
                  <a:schemeClr val="bg1"/>
                </a:solidFill>
                <a:effectLst/>
                <a:latin typeface="Century Gothic" panose="020B0502020202020204" pitchFamily="34" charset="0"/>
              </a:rPr>
              <a:t> 24 pack (mini)</a:t>
            </a:r>
            <a:br>
              <a:rPr lang="en-US" dirty="0">
                <a:solidFill>
                  <a:schemeClr val="bg1"/>
                </a:solidFill>
                <a:latin typeface="Century Gothic" panose="020B0502020202020204" pitchFamily="34" charset="0"/>
              </a:rPr>
            </a:br>
            <a:r>
              <a:rPr lang="en-US" b="0" i="0" dirty="0">
                <a:solidFill>
                  <a:schemeClr val="bg1"/>
                </a:solidFill>
                <a:effectLst/>
                <a:latin typeface="Century Gothic" panose="020B0502020202020204" pitchFamily="34" charset="0"/>
              </a:rPr>
              <a:t>1 container of Clorox or Lysol wipes</a:t>
            </a:r>
            <a:br>
              <a:rPr lang="en-US" dirty="0">
                <a:solidFill>
                  <a:schemeClr val="bg1"/>
                </a:solidFill>
                <a:latin typeface="Century Gothic" panose="020B0502020202020204" pitchFamily="34" charset="0"/>
              </a:rPr>
            </a:br>
            <a:r>
              <a:rPr lang="en-US" b="0" i="0" dirty="0">
                <a:solidFill>
                  <a:schemeClr val="bg1"/>
                </a:solidFill>
                <a:effectLst/>
                <a:latin typeface="Century Gothic" panose="020B0502020202020204" pitchFamily="34" charset="0"/>
              </a:rPr>
              <a:t>6 glue sticks</a:t>
            </a:r>
            <a:br>
              <a:rPr lang="en-US" dirty="0">
                <a:solidFill>
                  <a:schemeClr val="bg1"/>
                </a:solidFill>
                <a:latin typeface="Century Gothic" panose="020B0502020202020204" pitchFamily="34" charset="0"/>
              </a:rPr>
            </a:br>
            <a:br>
              <a:rPr lang="en-US" dirty="0">
                <a:solidFill>
                  <a:schemeClr val="bg1"/>
                </a:solidFill>
                <a:latin typeface="Century Gothic" panose="020B0502020202020204" pitchFamily="34" charset="0"/>
              </a:rPr>
            </a:br>
            <a:endParaRPr lang="en-US" dirty="0">
              <a:solidFill>
                <a:schemeClr val="bg1"/>
              </a:solidFill>
              <a:latin typeface="Century Gothic" panose="020B0502020202020204" pitchFamily="34" charset="0"/>
            </a:endParaRPr>
          </a:p>
        </p:txBody>
      </p:sp>
      <p:grpSp>
        <p:nvGrpSpPr>
          <p:cNvPr id="5" name="Group 4"/>
          <p:cNvGrpSpPr/>
          <p:nvPr/>
        </p:nvGrpSpPr>
        <p:grpSpPr>
          <a:xfrm>
            <a:off x="2806344" y="795498"/>
            <a:ext cx="6095131" cy="1733172"/>
            <a:chOff x="3692169" y="271175"/>
            <a:chExt cx="6095131" cy="1733172"/>
          </a:xfrm>
        </p:grpSpPr>
        <p:sp>
          <p:nvSpPr>
            <p:cNvPr id="6" name="TextBox 5"/>
            <p:cNvSpPr txBox="1"/>
            <p:nvPr/>
          </p:nvSpPr>
          <p:spPr>
            <a:xfrm>
              <a:off x="3692169" y="271175"/>
              <a:ext cx="6095131" cy="1569660"/>
            </a:xfrm>
            <a:prstGeom prst="rect">
              <a:avLst/>
            </a:prstGeom>
            <a:noFill/>
          </p:spPr>
          <p:txBody>
            <a:bodyPr wrap="none" rtlCol="0">
              <a:spAutoFit/>
            </a:bodyPr>
            <a:lstStyle/>
            <a:p>
              <a:pPr algn="ctr"/>
              <a:r>
                <a:rPr lang="en-US" sz="9600" dirty="0">
                  <a:ln w="50800">
                    <a:noFill/>
                  </a:ln>
                  <a:solidFill>
                    <a:srgbClr val="FF2F92"/>
                  </a:solidFill>
                  <a:effectLst>
                    <a:outerShdw blurRad="50800" dist="38100" dir="5400000" algn="t" rotWithShape="0">
                      <a:prstClr val="black">
                        <a:alpha val="40000"/>
                      </a:prstClr>
                    </a:outerShdw>
                  </a:effectLst>
                  <a:latin typeface="AGRESTINGTEACHERFACESOLID" panose="02000603000000000000" pitchFamily="2" charset="0"/>
                  <a:ea typeface="AGRESTINGTEACHERFACESOLID" panose="02000603000000000000" pitchFamily="2" charset="0"/>
                </a:rPr>
                <a:t>SUPPLY LIST</a:t>
              </a:r>
            </a:p>
          </p:txBody>
        </p:sp>
        <p:sp>
          <p:nvSpPr>
            <p:cNvPr id="7" name="TextBox 6"/>
            <p:cNvSpPr txBox="1"/>
            <p:nvPr/>
          </p:nvSpPr>
          <p:spPr>
            <a:xfrm>
              <a:off x="6003638" y="804018"/>
              <a:ext cx="184730" cy="1200329"/>
            </a:xfrm>
            <a:prstGeom prst="rect">
              <a:avLst/>
            </a:prstGeom>
            <a:noFill/>
          </p:spPr>
          <p:txBody>
            <a:bodyPr wrap="none" rtlCol="0">
              <a:spAutoFit/>
            </a:bodyPr>
            <a:lstStyle/>
            <a:p>
              <a:pPr algn="ctr"/>
              <a:endParaRPr lang="en-US" sz="7200" dirty="0">
                <a:effectLst>
                  <a:outerShdw blurRad="50800" dist="38100" dir="5400000" algn="t" rotWithShape="0">
                    <a:prstClr val="black">
                      <a:alpha val="40000"/>
                    </a:prstClr>
                  </a:outerShdw>
                </a:effectLst>
                <a:latin typeface="AGHOWDOYOUSURVIVE" panose="02000603000000000000" pitchFamily="2" charset="0"/>
                <a:ea typeface="AGHOWDOYOUSURVIVE" panose="02000603000000000000" pitchFamily="2" charset="0"/>
              </a:endParaRPr>
            </a:p>
          </p:txBody>
        </p:sp>
      </p:grpSp>
      <p:sp>
        <p:nvSpPr>
          <p:cNvPr id="8" name="TextBox 7">
            <a:extLst>
              <a:ext uri="{FF2B5EF4-FFF2-40B4-BE49-F238E27FC236}">
                <a16:creationId xmlns:a16="http://schemas.microsoft.com/office/drawing/2014/main" id="{DB20914F-2DC7-1000-B83F-D5D83EFF7DAD}"/>
              </a:ext>
            </a:extLst>
          </p:cNvPr>
          <p:cNvSpPr txBox="1"/>
          <p:nvPr/>
        </p:nvSpPr>
        <p:spPr>
          <a:xfrm>
            <a:off x="6041630" y="1928505"/>
            <a:ext cx="4659311" cy="4247317"/>
          </a:xfrm>
          <a:prstGeom prst="rect">
            <a:avLst/>
          </a:prstGeom>
          <a:noFill/>
        </p:spPr>
        <p:txBody>
          <a:bodyPr wrap="square">
            <a:spAutoFit/>
          </a:bodyPr>
          <a:lstStyle/>
          <a:p>
            <a:r>
              <a:rPr lang="en-US" b="1" i="0" dirty="0">
                <a:solidFill>
                  <a:srgbClr val="0070C0"/>
                </a:solidFill>
                <a:effectLst/>
                <a:latin typeface="Century Gothic" panose="020B0502020202020204" pitchFamily="34" charset="0"/>
              </a:rPr>
              <a:t>Boys:</a:t>
            </a:r>
            <a:br>
              <a:rPr lang="en-US" b="1" dirty="0">
                <a:solidFill>
                  <a:schemeClr val="bg1"/>
                </a:solidFill>
                <a:latin typeface="Century Gothic" panose="020B0502020202020204" pitchFamily="34" charset="0"/>
              </a:rPr>
            </a:br>
            <a:r>
              <a:rPr lang="en-US" b="0" i="0" dirty="0">
                <a:solidFill>
                  <a:schemeClr val="bg1"/>
                </a:solidFill>
                <a:effectLst/>
                <a:latin typeface="Century Gothic" panose="020B0502020202020204" pitchFamily="34" charset="0"/>
              </a:rPr>
              <a:t>1 box of Ziploc quart bags</a:t>
            </a:r>
            <a:br>
              <a:rPr lang="en-US" dirty="0">
                <a:solidFill>
                  <a:schemeClr val="bg1"/>
                </a:solidFill>
                <a:latin typeface="Century Gothic" panose="020B0502020202020204" pitchFamily="34" charset="0"/>
              </a:rPr>
            </a:br>
            <a:r>
              <a:rPr lang="en-US" b="0" i="0" dirty="0">
                <a:solidFill>
                  <a:schemeClr val="bg1"/>
                </a:solidFill>
                <a:effectLst/>
                <a:latin typeface="Century Gothic" panose="020B0502020202020204" pitchFamily="34" charset="0"/>
              </a:rPr>
              <a:t>1 package of small brown paper bags</a:t>
            </a:r>
            <a:br>
              <a:rPr lang="en-US" dirty="0">
                <a:solidFill>
                  <a:schemeClr val="bg1"/>
                </a:solidFill>
                <a:latin typeface="Century Gothic" panose="020B0502020202020204" pitchFamily="34" charset="0"/>
              </a:rPr>
            </a:br>
            <a:br>
              <a:rPr lang="en-US" dirty="0">
                <a:solidFill>
                  <a:schemeClr val="bg1"/>
                </a:solidFill>
                <a:latin typeface="Century Gothic" panose="020B0502020202020204" pitchFamily="34" charset="0"/>
              </a:rPr>
            </a:br>
            <a:r>
              <a:rPr lang="en-US" b="1" i="0" dirty="0">
                <a:solidFill>
                  <a:srgbClr val="FF8AD8"/>
                </a:solidFill>
                <a:effectLst/>
                <a:latin typeface="Century Gothic" panose="020B0502020202020204" pitchFamily="34" charset="0"/>
              </a:rPr>
              <a:t>Girls:</a:t>
            </a:r>
            <a:br>
              <a:rPr lang="en-US" dirty="0">
                <a:solidFill>
                  <a:schemeClr val="bg1"/>
                </a:solidFill>
                <a:latin typeface="Century Gothic" panose="020B0502020202020204" pitchFamily="34" charset="0"/>
              </a:rPr>
            </a:br>
            <a:r>
              <a:rPr lang="en-US" b="0" i="0" dirty="0">
                <a:solidFill>
                  <a:schemeClr val="bg1"/>
                </a:solidFill>
                <a:effectLst/>
                <a:latin typeface="Century Gothic" panose="020B0502020202020204" pitchFamily="34" charset="0"/>
              </a:rPr>
              <a:t>1 box of Ziploc gallon bags</a:t>
            </a:r>
            <a:br>
              <a:rPr lang="en-US" dirty="0">
                <a:solidFill>
                  <a:schemeClr val="bg1"/>
                </a:solidFill>
                <a:latin typeface="Century Gothic" panose="020B0502020202020204" pitchFamily="34" charset="0"/>
              </a:rPr>
            </a:br>
            <a:r>
              <a:rPr lang="en-US" b="0" i="0" dirty="0">
                <a:solidFill>
                  <a:schemeClr val="bg1"/>
                </a:solidFill>
                <a:effectLst/>
                <a:latin typeface="Century Gothic" panose="020B0502020202020204" pitchFamily="34" charset="0"/>
              </a:rPr>
              <a:t>1 pack of 3x5 plain white index cards</a:t>
            </a:r>
            <a:br>
              <a:rPr lang="en-US" dirty="0">
                <a:solidFill>
                  <a:schemeClr val="bg1"/>
                </a:solidFill>
                <a:latin typeface="Century Gothic" panose="020B0502020202020204" pitchFamily="34" charset="0"/>
              </a:rPr>
            </a:br>
            <a:br>
              <a:rPr lang="en-US" dirty="0">
                <a:solidFill>
                  <a:schemeClr val="bg1"/>
                </a:solidFill>
                <a:latin typeface="Century Gothic" panose="020B0502020202020204" pitchFamily="34" charset="0"/>
              </a:rPr>
            </a:br>
            <a:r>
              <a:rPr lang="en-US" b="1" dirty="0">
                <a:solidFill>
                  <a:schemeClr val="bg1"/>
                </a:solidFill>
                <a:latin typeface="Century Gothic" panose="020B0502020202020204" pitchFamily="34" charset="0"/>
              </a:rPr>
              <a:t>A</a:t>
            </a:r>
            <a:r>
              <a:rPr lang="en-US" b="1" i="0" dirty="0">
                <a:solidFill>
                  <a:schemeClr val="bg1"/>
                </a:solidFill>
                <a:effectLst/>
                <a:latin typeface="Century Gothic" panose="020B0502020202020204" pitchFamily="34" charset="0"/>
              </a:rPr>
              <a:t>ll students will need to purchase a </a:t>
            </a:r>
            <a:r>
              <a:rPr lang="en-US" b="1" i="0" dirty="0" err="1">
                <a:solidFill>
                  <a:schemeClr val="bg1"/>
                </a:solidFill>
                <a:effectLst/>
                <a:latin typeface="Century Gothic" panose="020B0502020202020204" pitchFamily="34" charset="0"/>
              </a:rPr>
              <a:t>McKeel</a:t>
            </a:r>
            <a:r>
              <a:rPr lang="en-US" b="1" i="0" dirty="0">
                <a:solidFill>
                  <a:schemeClr val="bg1"/>
                </a:solidFill>
                <a:effectLst/>
                <a:latin typeface="Century Gothic" panose="020B0502020202020204" pitchFamily="34" charset="0"/>
              </a:rPr>
              <a:t> Elementary Academy agenda at orientation. Please write your       child's name on the agenda.</a:t>
            </a:r>
          </a:p>
          <a:p>
            <a:endParaRPr lang="en-US" dirty="0">
              <a:solidFill>
                <a:schemeClr val="bg1"/>
              </a:solidFill>
              <a:latin typeface="Century Gothic" panose="020B0502020202020204" pitchFamily="34" charset="0"/>
            </a:endParaRPr>
          </a:p>
          <a:p>
            <a:r>
              <a:rPr lang="en-US" b="1" dirty="0">
                <a:solidFill>
                  <a:schemeClr val="bg1"/>
                </a:solidFill>
                <a:latin typeface="Century Gothic" panose="020B0502020202020204" pitchFamily="34" charset="0"/>
              </a:rPr>
              <a:t>PLEASE BRING ALL SUPPIES TO ORIENTATION.</a:t>
            </a:r>
          </a:p>
        </p:txBody>
      </p:sp>
      <p:pic>
        <p:nvPicPr>
          <p:cNvPr id="3" name="Picture 2" descr="A green camera with orange lights&#10;&#10;Description automatically generated">
            <a:extLst>
              <a:ext uri="{FF2B5EF4-FFF2-40B4-BE49-F238E27FC236}">
                <a16:creationId xmlns:a16="http://schemas.microsoft.com/office/drawing/2014/main" id="{BCD32D1B-A4C7-4D19-94DE-2D8BBBCD1F9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567246" y="925958"/>
            <a:ext cx="1447800" cy="1435100"/>
          </a:xfrm>
          <a:prstGeom prst="rect">
            <a:avLst/>
          </a:prstGeom>
        </p:spPr>
      </p:pic>
    </p:spTree>
    <p:extLst>
      <p:ext uri="{BB962C8B-B14F-4D97-AF65-F5344CB8AC3E}">
        <p14:creationId xmlns:p14="http://schemas.microsoft.com/office/powerpoint/2010/main" val="856327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16" name="Picture 1" descr="chalkboard on brights.047.jpeg">
            <a:extLst>
              <a:ext uri="{FF2B5EF4-FFF2-40B4-BE49-F238E27FC236}">
                <a16:creationId xmlns:a16="http://schemas.microsoft.com/office/drawing/2014/main" id="{09EE2EB3-1157-C070-B0BB-5F9768A9E8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626" y="-190803"/>
            <a:ext cx="12493251" cy="723960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4" name="TextBox 3"/>
          <p:cNvSpPr txBox="1"/>
          <p:nvPr/>
        </p:nvSpPr>
        <p:spPr>
          <a:xfrm>
            <a:off x="1270901" y="1571626"/>
            <a:ext cx="8694221" cy="4271962"/>
          </a:xfrm>
          <a:prstGeom prst="rect">
            <a:avLst/>
          </a:prstGeom>
          <a:noFill/>
        </p:spPr>
        <p:txBody>
          <a:bodyPr wrap="square" rtlCol="0">
            <a:noAutofit/>
          </a:bodyPr>
          <a:lstStyle/>
          <a:p>
            <a:pPr marL="0" lvl="0" indent="0" algn="l" rtl="0">
              <a:spcBef>
                <a:spcPts val="0"/>
              </a:spcBef>
              <a:spcAft>
                <a:spcPts val="0"/>
              </a:spcAft>
              <a:buNone/>
            </a:pPr>
            <a:endParaRPr lang="en-US" sz="2400" dirty="0">
              <a:solidFill>
                <a:schemeClr val="accent1"/>
              </a:solidFill>
            </a:endParaRPr>
          </a:p>
          <a:p>
            <a:pPr lvl="0" algn="l" rtl="0">
              <a:spcBef>
                <a:spcPts val="0"/>
              </a:spcBef>
              <a:spcAft>
                <a:spcPts val="0"/>
              </a:spcAft>
            </a:pPr>
            <a:endParaRPr lang="en-US" sz="2400" b="1" dirty="0">
              <a:solidFill>
                <a:schemeClr val="accent1"/>
              </a:solidFill>
            </a:endParaRPr>
          </a:p>
          <a:p>
            <a:pPr marL="342900" lvl="0" indent="-342900" algn="l" rtl="0">
              <a:spcBef>
                <a:spcPts val="0"/>
              </a:spcBef>
              <a:spcAft>
                <a:spcPts val="0"/>
              </a:spcAft>
              <a:buFont typeface="Wingdings" pitchFamily="2" charset="2"/>
              <a:buChar char="Ø"/>
            </a:pPr>
            <a:r>
              <a:rPr lang="en-US" sz="2400" b="1" dirty="0">
                <a:solidFill>
                  <a:srgbClr val="FFC000"/>
                </a:solidFill>
              </a:rPr>
              <a:t>Please put their name on </a:t>
            </a:r>
            <a:r>
              <a:rPr lang="en-US" sz="2400" b="1" u="sng" dirty="0">
                <a:solidFill>
                  <a:srgbClr val="FFC000"/>
                </a:solidFill>
              </a:rPr>
              <a:t>ALL</a:t>
            </a:r>
            <a:r>
              <a:rPr lang="en-US" sz="2400" b="1" dirty="0">
                <a:solidFill>
                  <a:srgbClr val="FFC000"/>
                </a:solidFill>
              </a:rPr>
              <a:t> of their supplies with a permanent marker. </a:t>
            </a:r>
          </a:p>
          <a:p>
            <a:pPr marL="342900" lvl="0" indent="-342900" algn="l" rtl="0">
              <a:spcBef>
                <a:spcPts val="0"/>
              </a:spcBef>
              <a:spcAft>
                <a:spcPts val="0"/>
              </a:spcAft>
              <a:buFont typeface="Wingdings" pitchFamily="2" charset="2"/>
              <a:buChar char="Ø"/>
            </a:pPr>
            <a:r>
              <a:rPr lang="en-US" sz="2400" dirty="0">
                <a:solidFill>
                  <a:schemeClr val="bg1"/>
                </a:solidFill>
              </a:rPr>
              <a:t>In addition to the supplies listed on the Kindergarten supply list, we do ask that each student bring in a </a:t>
            </a:r>
            <a:r>
              <a:rPr lang="en-US" sz="2400" b="1" dirty="0">
                <a:solidFill>
                  <a:srgbClr val="FFC000"/>
                </a:solidFill>
              </a:rPr>
              <a:t>pencil pouch</a:t>
            </a:r>
            <a:r>
              <a:rPr lang="en-US" sz="2400" dirty="0">
                <a:solidFill>
                  <a:srgbClr val="FFC000"/>
                </a:solidFill>
              </a:rPr>
              <a:t> </a:t>
            </a:r>
            <a:r>
              <a:rPr lang="en-US" sz="2400" b="1" dirty="0">
                <a:solidFill>
                  <a:schemeClr val="bg1"/>
                </a:solidFill>
              </a:rPr>
              <a:t>to</a:t>
            </a:r>
            <a:r>
              <a:rPr lang="en-US" sz="2400" dirty="0">
                <a:solidFill>
                  <a:srgbClr val="FFC000"/>
                </a:solidFill>
              </a:rPr>
              <a:t> </a:t>
            </a:r>
            <a:r>
              <a:rPr lang="en-US" sz="2400" dirty="0">
                <a:solidFill>
                  <a:schemeClr val="bg1"/>
                </a:solidFill>
              </a:rPr>
              <a:t>store their supplies. Nothing fancy, just something big enough to hold their crayons, scissors, glue stick, and pencil.</a:t>
            </a:r>
          </a:p>
        </p:txBody>
      </p:sp>
      <p:grpSp>
        <p:nvGrpSpPr>
          <p:cNvPr id="5" name="Group 4"/>
          <p:cNvGrpSpPr/>
          <p:nvPr/>
        </p:nvGrpSpPr>
        <p:grpSpPr>
          <a:xfrm>
            <a:off x="3371576" y="631606"/>
            <a:ext cx="5076198" cy="2140349"/>
            <a:chOff x="3941932" y="-136002"/>
            <a:chExt cx="5076198" cy="2140349"/>
          </a:xfrm>
        </p:grpSpPr>
        <p:sp>
          <p:nvSpPr>
            <p:cNvPr id="6" name="TextBox 5"/>
            <p:cNvSpPr txBox="1"/>
            <p:nvPr/>
          </p:nvSpPr>
          <p:spPr>
            <a:xfrm>
              <a:off x="3941932" y="-136002"/>
              <a:ext cx="5076198" cy="1569660"/>
            </a:xfrm>
            <a:prstGeom prst="rect">
              <a:avLst/>
            </a:prstGeom>
            <a:noFill/>
          </p:spPr>
          <p:txBody>
            <a:bodyPr wrap="none" rtlCol="0">
              <a:spAutoFit/>
            </a:bodyPr>
            <a:lstStyle/>
            <a:p>
              <a:pPr algn="ctr"/>
              <a:r>
                <a:rPr lang="en-US" sz="9600" dirty="0">
                  <a:ln w="50800">
                    <a:noFill/>
                  </a:ln>
                  <a:solidFill>
                    <a:srgbClr val="FF2F92"/>
                  </a:solidFill>
                  <a:effectLst>
                    <a:outerShdw blurRad="50800" dist="38100" dir="5400000" algn="t" rotWithShape="0">
                      <a:prstClr val="black">
                        <a:alpha val="40000"/>
                      </a:prstClr>
                    </a:outerShdw>
                  </a:effectLst>
                  <a:latin typeface="AGRESTINGTEACHERFACESOLID" panose="02000603000000000000" pitchFamily="2" charset="0"/>
                  <a:ea typeface="AGRESTINGTEACHERFACESOLID" panose="02000603000000000000" pitchFamily="2" charset="0"/>
                </a:rPr>
                <a:t> SUPPLIES</a:t>
              </a:r>
            </a:p>
          </p:txBody>
        </p:sp>
        <p:sp>
          <p:nvSpPr>
            <p:cNvPr id="7" name="TextBox 6"/>
            <p:cNvSpPr txBox="1"/>
            <p:nvPr/>
          </p:nvSpPr>
          <p:spPr>
            <a:xfrm>
              <a:off x="6003638" y="804018"/>
              <a:ext cx="184730" cy="1200329"/>
            </a:xfrm>
            <a:prstGeom prst="rect">
              <a:avLst/>
            </a:prstGeom>
            <a:noFill/>
          </p:spPr>
          <p:txBody>
            <a:bodyPr wrap="none" rtlCol="0">
              <a:spAutoFit/>
            </a:bodyPr>
            <a:lstStyle/>
            <a:p>
              <a:pPr algn="ctr"/>
              <a:endParaRPr lang="en-US" sz="7200" dirty="0">
                <a:effectLst>
                  <a:outerShdw blurRad="50800" dist="38100" dir="5400000" algn="t" rotWithShape="0">
                    <a:prstClr val="black">
                      <a:alpha val="40000"/>
                    </a:prstClr>
                  </a:outerShdw>
                </a:effectLst>
                <a:latin typeface="AGHOWDOYOUSURVIVE" panose="02000603000000000000" pitchFamily="2" charset="0"/>
                <a:ea typeface="AGHOWDOYOUSURVIVE" panose="02000603000000000000" pitchFamily="2" charset="0"/>
              </a:endParaRPr>
            </a:p>
          </p:txBody>
        </p:sp>
      </p:grpSp>
      <p:pic>
        <p:nvPicPr>
          <p:cNvPr id="3" name="Picture 2" descr="A pink and yellow pouches&#10;&#10;Description automatically generated">
            <a:extLst>
              <a:ext uri="{FF2B5EF4-FFF2-40B4-BE49-F238E27FC236}">
                <a16:creationId xmlns:a16="http://schemas.microsoft.com/office/drawing/2014/main" id="{7F9D2ADF-C357-EB73-B62D-B625F02EDD02}"/>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129882" y="828377"/>
            <a:ext cx="1791217" cy="1343413"/>
          </a:xfrm>
          <a:prstGeom prst="rect">
            <a:avLst/>
          </a:prstGeom>
        </p:spPr>
      </p:pic>
    </p:spTree>
    <p:extLst>
      <p:ext uri="{BB962C8B-B14F-4D97-AF65-F5344CB8AC3E}">
        <p14:creationId xmlns:p14="http://schemas.microsoft.com/office/powerpoint/2010/main" val="1941630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1" descr="chalkboard on brights.047.jpeg">
            <a:extLst>
              <a:ext uri="{FF2B5EF4-FFF2-40B4-BE49-F238E27FC236}">
                <a16:creationId xmlns:a16="http://schemas.microsoft.com/office/drawing/2014/main" id="{26B9A4E6-0546-073B-3FF1-108073CAF2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6" name="TextBox 5"/>
          <p:cNvSpPr txBox="1"/>
          <p:nvPr/>
        </p:nvSpPr>
        <p:spPr>
          <a:xfrm>
            <a:off x="2372962" y="1120222"/>
            <a:ext cx="8065477" cy="1015663"/>
          </a:xfrm>
          <a:prstGeom prst="rect">
            <a:avLst/>
          </a:prstGeom>
          <a:noFill/>
        </p:spPr>
        <p:txBody>
          <a:bodyPr wrap="none" rtlCol="0">
            <a:spAutoFit/>
          </a:bodyPr>
          <a:lstStyle/>
          <a:p>
            <a:pPr algn="ctr"/>
            <a:r>
              <a:rPr lang="en-US" sz="6000" dirty="0">
                <a:ln w="50800">
                  <a:noFill/>
                </a:ln>
                <a:solidFill>
                  <a:srgbClr val="FFFF00"/>
                </a:solidFill>
                <a:effectLst>
                  <a:outerShdw blurRad="50800" dist="38100" dir="5400000" algn="t" rotWithShape="0">
                    <a:prstClr val="black">
                      <a:alpha val="40000"/>
                    </a:prstClr>
                  </a:outerShdw>
                </a:effectLst>
                <a:latin typeface="AGRESTINGTEACHERFACESOLID" panose="02000603000000000000" pitchFamily="2" charset="0"/>
                <a:ea typeface="AGRESTINGTEACHERFACESOLID" panose="02000603000000000000" pitchFamily="2" charset="0"/>
              </a:rPr>
              <a:t>TRANSPORTATION HOME</a:t>
            </a:r>
          </a:p>
        </p:txBody>
      </p:sp>
      <p:sp>
        <p:nvSpPr>
          <p:cNvPr id="4" name="TextBox 3">
            <a:extLst>
              <a:ext uri="{FF2B5EF4-FFF2-40B4-BE49-F238E27FC236}">
                <a16:creationId xmlns:a16="http://schemas.microsoft.com/office/drawing/2014/main" id="{4ECB2400-E777-9639-9540-71ECB125638B}"/>
              </a:ext>
            </a:extLst>
          </p:cNvPr>
          <p:cNvSpPr txBox="1"/>
          <p:nvPr/>
        </p:nvSpPr>
        <p:spPr>
          <a:xfrm>
            <a:off x="940017" y="2135885"/>
            <a:ext cx="10311966" cy="3402274"/>
          </a:xfrm>
          <a:prstGeom prst="rect">
            <a:avLst/>
          </a:prstGeom>
          <a:noFill/>
        </p:spPr>
        <p:txBody>
          <a:bodyPr wrap="square">
            <a:noAutofit/>
          </a:bodyPr>
          <a:lstStyle/>
          <a:p>
            <a:pPr marL="342900" lvl="0" indent="-342900" algn="l" rtl="0">
              <a:spcBef>
                <a:spcPts val="0"/>
              </a:spcBef>
              <a:spcAft>
                <a:spcPts val="1200"/>
              </a:spcAft>
              <a:buFont typeface="Wingdings" pitchFamily="2" charset="2"/>
              <a:buChar char="Ø"/>
            </a:pPr>
            <a:r>
              <a:rPr lang="en-US" sz="2400" u="sng" dirty="0">
                <a:solidFill>
                  <a:srgbClr val="FFFF00"/>
                </a:solidFill>
                <a:latin typeface="Century Gothic" panose="020B0502020202020204" pitchFamily="34" charset="0"/>
              </a:rPr>
              <a:t>VERY IMPORTANT: </a:t>
            </a:r>
            <a:r>
              <a:rPr lang="en-US" sz="2400" dirty="0">
                <a:solidFill>
                  <a:srgbClr val="FFFF00"/>
                </a:solidFill>
                <a:latin typeface="Century Gothic" panose="020B0502020202020204" pitchFamily="34" charset="0"/>
              </a:rPr>
              <a:t>BEFORE YOU LEAVE TODAY, PLEASE COMPLETE AND RETURN THE “ HOW MY CHILD GOES HOME” FORM. </a:t>
            </a:r>
          </a:p>
          <a:p>
            <a:pPr marL="342900" lvl="0" indent="-342900" algn="l" rtl="0">
              <a:spcBef>
                <a:spcPts val="0"/>
              </a:spcBef>
              <a:spcAft>
                <a:spcPts val="1200"/>
              </a:spcAft>
              <a:buFont typeface="Wingdings" pitchFamily="2" charset="2"/>
              <a:buChar char="Ø"/>
            </a:pPr>
            <a:r>
              <a:rPr lang="en-US" sz="2400" dirty="0">
                <a:solidFill>
                  <a:schemeClr val="bg1"/>
                </a:solidFill>
                <a:latin typeface="Century Gothic" panose="020B0502020202020204" pitchFamily="34" charset="0"/>
              </a:rPr>
              <a:t>I HIGHLY recommend they start out with their normal transportation home on the first day of school.  This gives your child an opportunity to practice that routine and provides consistency.</a:t>
            </a:r>
          </a:p>
          <a:p>
            <a:pPr marL="342900" lvl="0" indent="-342900" algn="l" rtl="0">
              <a:spcBef>
                <a:spcPts val="0"/>
              </a:spcBef>
              <a:spcAft>
                <a:spcPts val="1200"/>
              </a:spcAft>
              <a:buFont typeface="Wingdings" pitchFamily="2" charset="2"/>
              <a:buChar char="Ø"/>
            </a:pPr>
            <a:r>
              <a:rPr lang="en-US" sz="2400" dirty="0">
                <a:solidFill>
                  <a:schemeClr val="bg1"/>
                </a:solidFill>
                <a:latin typeface="Century Gothic" panose="020B0502020202020204" pitchFamily="34" charset="0"/>
              </a:rPr>
              <a:t>In the event of an emergency and you need to change their mode of transportation home, </a:t>
            </a:r>
            <a:r>
              <a:rPr lang="en-US" sz="2400" dirty="0">
                <a:solidFill>
                  <a:srgbClr val="FFFF00"/>
                </a:solidFill>
                <a:latin typeface="Century Gothic" panose="020B0502020202020204" pitchFamily="34" charset="0"/>
              </a:rPr>
              <a:t>PLEASE WRITE A NOTE IN THEIR AGENDA OR  CALL THE OFFICE AT 863-499-1287.</a:t>
            </a:r>
          </a:p>
          <a:p>
            <a:pPr marL="0" lvl="0" indent="0" algn="l" rtl="0">
              <a:spcBef>
                <a:spcPts val="0"/>
              </a:spcBef>
              <a:spcAft>
                <a:spcPts val="1200"/>
              </a:spcAft>
              <a:buNone/>
            </a:pPr>
            <a:endParaRPr lang="en-US" sz="2400" dirty="0">
              <a:solidFill>
                <a:srgbClr val="7030A0"/>
              </a:solidFill>
              <a:latin typeface="Century Gothic" panose="020B0502020202020204" pitchFamily="34" charset="0"/>
            </a:endParaRPr>
          </a:p>
        </p:txBody>
      </p:sp>
    </p:spTree>
    <p:extLst>
      <p:ext uri="{BB962C8B-B14F-4D97-AF65-F5344CB8AC3E}">
        <p14:creationId xmlns:p14="http://schemas.microsoft.com/office/powerpoint/2010/main" val="2295933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Picture 1" descr="chalkboard on brights.047.jpeg">
            <a:extLst>
              <a:ext uri="{FF2B5EF4-FFF2-40B4-BE49-F238E27FC236}">
                <a16:creationId xmlns:a16="http://schemas.microsoft.com/office/drawing/2014/main" id="{74AF290C-C036-2F63-3D64-AD4A3A6FA47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5799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4" name="TextBox 3"/>
          <p:cNvSpPr txBox="1"/>
          <p:nvPr/>
        </p:nvSpPr>
        <p:spPr>
          <a:xfrm>
            <a:off x="852297" y="1548302"/>
            <a:ext cx="10851634" cy="4271962"/>
          </a:xfrm>
          <a:prstGeom prst="rect">
            <a:avLst/>
          </a:prstGeom>
          <a:noFill/>
        </p:spPr>
        <p:txBody>
          <a:bodyPr wrap="square" rtlCol="0">
            <a:noAutofit/>
          </a:bodyPr>
          <a:lstStyle/>
          <a:p>
            <a:pPr marL="0" lvl="0" indent="0" algn="l" rtl="0">
              <a:spcBef>
                <a:spcPts val="0"/>
              </a:spcBef>
              <a:spcAft>
                <a:spcPts val="1200"/>
              </a:spcAft>
              <a:buNone/>
            </a:pPr>
            <a:r>
              <a:rPr lang="en-US" sz="2400" dirty="0">
                <a:solidFill>
                  <a:schemeClr val="bg1"/>
                </a:solidFill>
                <a:latin typeface="Century Gothic" panose="020B0502020202020204" pitchFamily="34" charset="0"/>
              </a:rPr>
              <a:t>We will have class snacks each afternoon. I would appreciate your monetary support by sending in a class snack on your child’s assigned day(enough for 18 students.)  Each month, I will post the snack calendar on class Dojo. Feel free to send in your snacks at the beginning of each month. </a:t>
            </a:r>
          </a:p>
          <a:p>
            <a:pPr marL="285750" lvl="0" indent="-285750" algn="l" rtl="0">
              <a:spcBef>
                <a:spcPts val="0"/>
              </a:spcBef>
              <a:spcAft>
                <a:spcPts val="1200"/>
              </a:spcAft>
              <a:buFont typeface="Wingdings" pitchFamily="2" charset="2"/>
              <a:buChar char="Ø"/>
            </a:pPr>
            <a:r>
              <a:rPr lang="en-US" sz="2400" dirty="0">
                <a:solidFill>
                  <a:schemeClr val="bg1"/>
                </a:solidFill>
                <a:latin typeface="Century Gothic" panose="020B0502020202020204" pitchFamily="34" charset="0"/>
              </a:rPr>
              <a:t>Please try to send individually packaged snacks if possible. They are much easier to hand out and I can store the extras for students to choose from if they don’t like a certain snack. </a:t>
            </a:r>
          </a:p>
          <a:p>
            <a:pPr marL="285750" lvl="0" indent="-285750" algn="l" rtl="0">
              <a:spcBef>
                <a:spcPts val="0"/>
              </a:spcBef>
              <a:spcAft>
                <a:spcPts val="1200"/>
              </a:spcAft>
              <a:buFont typeface="Wingdings" pitchFamily="2" charset="2"/>
              <a:buChar char="Ø"/>
            </a:pPr>
            <a:r>
              <a:rPr lang="en-US" sz="2400" dirty="0">
                <a:solidFill>
                  <a:schemeClr val="accent4"/>
                </a:solidFill>
                <a:latin typeface="Century Gothic" panose="020B0502020202020204" pitchFamily="34" charset="0"/>
              </a:rPr>
              <a:t>Some idea are fruit snacks,  Goldfish, Cheez-Its, etc. I also ask that you avoid sending in anything with peanuts just in case we have any allergies. </a:t>
            </a:r>
          </a:p>
        </p:txBody>
      </p:sp>
      <p:sp>
        <p:nvSpPr>
          <p:cNvPr id="7" name="TextBox 6"/>
          <p:cNvSpPr txBox="1"/>
          <p:nvPr/>
        </p:nvSpPr>
        <p:spPr>
          <a:xfrm>
            <a:off x="4502279" y="683094"/>
            <a:ext cx="3187442" cy="1200329"/>
          </a:xfrm>
          <a:prstGeom prst="rect">
            <a:avLst/>
          </a:prstGeom>
          <a:noFill/>
        </p:spPr>
        <p:txBody>
          <a:bodyPr wrap="square" rtlCol="0">
            <a:spAutoFit/>
          </a:bodyPr>
          <a:lstStyle/>
          <a:p>
            <a:pPr algn="ctr"/>
            <a:r>
              <a:rPr lang="en-US" sz="7200" dirty="0">
                <a:solidFill>
                  <a:srgbClr val="73FEFF"/>
                </a:solidFill>
                <a:effectLst>
                  <a:outerShdw blurRad="50800" dist="38100" dir="5400000" algn="t" rotWithShape="0">
                    <a:prstClr val="black">
                      <a:alpha val="40000"/>
                    </a:prstClr>
                  </a:outerShdw>
                </a:effectLst>
                <a:latin typeface="AGHOWDOYOUSURVIVE" panose="02000603000000000000" pitchFamily="2" charset="0"/>
                <a:ea typeface="AGHOWDOYOUSURVIVE" panose="02000603000000000000" pitchFamily="2" charset="0"/>
              </a:rPr>
              <a:t>SNACKS</a:t>
            </a:r>
          </a:p>
        </p:txBody>
      </p:sp>
    </p:spTree>
    <p:extLst>
      <p:ext uri="{BB962C8B-B14F-4D97-AF65-F5344CB8AC3E}">
        <p14:creationId xmlns:p14="http://schemas.microsoft.com/office/powerpoint/2010/main" val="2570806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1" descr="chalkboard on brights.047.jpeg">
            <a:extLst>
              <a:ext uri="{FF2B5EF4-FFF2-40B4-BE49-F238E27FC236}">
                <a16:creationId xmlns:a16="http://schemas.microsoft.com/office/drawing/2014/main" id="{67A2BA31-CBC0-3795-6A09-048F814874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598" y="1"/>
            <a:ext cx="12277598" cy="6858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4" name="TextBox 3"/>
          <p:cNvSpPr txBox="1"/>
          <p:nvPr/>
        </p:nvSpPr>
        <p:spPr>
          <a:xfrm>
            <a:off x="852962" y="2721365"/>
            <a:ext cx="10851634" cy="4271962"/>
          </a:xfrm>
          <a:prstGeom prst="rect">
            <a:avLst/>
          </a:prstGeom>
          <a:noFill/>
        </p:spPr>
        <p:txBody>
          <a:bodyPr wrap="square" rtlCol="0">
            <a:noAutofit/>
          </a:bodyPr>
          <a:lstStyle/>
          <a:p>
            <a:pPr marL="0" lvl="0" indent="0" algn="l" rtl="0">
              <a:spcBef>
                <a:spcPts val="0"/>
              </a:spcBef>
              <a:spcAft>
                <a:spcPts val="1200"/>
              </a:spcAft>
              <a:buNone/>
            </a:pPr>
            <a:r>
              <a:rPr lang="en-US" sz="2400" dirty="0">
                <a:solidFill>
                  <a:schemeClr val="accent4"/>
                </a:solidFill>
                <a:latin typeface="Century Gothic" panose="020B0502020202020204" pitchFamily="34" charset="0"/>
              </a:rPr>
              <a:t>We do NOT have access to a water fountain in our classroom so students MUST bring a reusable, self-sealing water bottle each day. </a:t>
            </a:r>
          </a:p>
          <a:p>
            <a:pPr marL="285750" lvl="0" indent="-285750" algn="l" rtl="0">
              <a:spcBef>
                <a:spcPts val="0"/>
              </a:spcBef>
              <a:spcAft>
                <a:spcPts val="1200"/>
              </a:spcAft>
              <a:buFont typeface="Wingdings" pitchFamily="2" charset="2"/>
              <a:buChar char="Ø"/>
            </a:pPr>
            <a:r>
              <a:rPr lang="en-US" sz="2400" dirty="0">
                <a:solidFill>
                  <a:schemeClr val="bg1"/>
                </a:solidFill>
                <a:latin typeface="Century Gothic" panose="020B0502020202020204" pitchFamily="34" charset="0"/>
              </a:rPr>
              <a:t>Please label it with your child’s name and PLEASE make sure if it is flipped upside down or knocked over, it DOES NOT LEAK. </a:t>
            </a:r>
          </a:p>
          <a:p>
            <a:pPr marL="285750" lvl="0" indent="-285750" algn="l" rtl="0">
              <a:spcBef>
                <a:spcPts val="0"/>
              </a:spcBef>
              <a:spcAft>
                <a:spcPts val="1200"/>
              </a:spcAft>
              <a:buFont typeface="Wingdings" pitchFamily="2" charset="2"/>
              <a:buChar char="Ø"/>
            </a:pPr>
            <a:r>
              <a:rPr lang="en-US" sz="2400" dirty="0">
                <a:solidFill>
                  <a:schemeClr val="bg1"/>
                </a:solidFill>
                <a:latin typeface="Century Gothic" panose="020B0502020202020204" pitchFamily="34" charset="0"/>
              </a:rPr>
              <a:t>The water bottles will come home each night and will need to come back each morning already </a:t>
            </a:r>
            <a:r>
              <a:rPr lang="en-US" sz="2400" u="sng" dirty="0">
                <a:solidFill>
                  <a:schemeClr val="bg1"/>
                </a:solidFill>
                <a:latin typeface="Century Gothic" panose="020B0502020202020204" pitchFamily="34" charset="0"/>
              </a:rPr>
              <a:t>filled </a:t>
            </a:r>
            <a:r>
              <a:rPr lang="en-US" sz="2400" dirty="0">
                <a:solidFill>
                  <a:schemeClr val="bg1"/>
                </a:solidFill>
                <a:latin typeface="Century Gothic" panose="020B0502020202020204" pitchFamily="34" charset="0"/>
              </a:rPr>
              <a:t>and ready to go. </a:t>
            </a:r>
          </a:p>
        </p:txBody>
      </p:sp>
      <p:sp>
        <p:nvSpPr>
          <p:cNvPr id="7" name="TextBox 6"/>
          <p:cNvSpPr txBox="1"/>
          <p:nvPr/>
        </p:nvSpPr>
        <p:spPr>
          <a:xfrm>
            <a:off x="2745772" y="1206305"/>
            <a:ext cx="7342059" cy="1200329"/>
          </a:xfrm>
          <a:prstGeom prst="rect">
            <a:avLst/>
          </a:prstGeom>
          <a:noFill/>
        </p:spPr>
        <p:txBody>
          <a:bodyPr wrap="square" rtlCol="0">
            <a:spAutoFit/>
          </a:bodyPr>
          <a:lstStyle/>
          <a:p>
            <a:pPr algn="ctr"/>
            <a:r>
              <a:rPr lang="en-US" sz="7200" dirty="0">
                <a:solidFill>
                  <a:srgbClr val="73FEFF"/>
                </a:solidFill>
                <a:effectLst>
                  <a:outerShdw blurRad="50800" dist="38100" dir="5400000" algn="t" rotWithShape="0">
                    <a:prstClr val="black">
                      <a:alpha val="40000"/>
                    </a:prstClr>
                  </a:outerShdw>
                </a:effectLst>
                <a:latin typeface="AGHOWDOYOUSURVIVE" panose="02000603000000000000" pitchFamily="2" charset="0"/>
                <a:ea typeface="AGHOWDOYOUSURVIVE" panose="02000603000000000000" pitchFamily="2" charset="0"/>
              </a:rPr>
              <a:t>WATER BOTTLE</a:t>
            </a:r>
          </a:p>
        </p:txBody>
      </p:sp>
      <p:pic>
        <p:nvPicPr>
          <p:cNvPr id="3" name="Picture 2" descr="Ello Ride 12oz Vacuum Insulated Stainless Steel Kids Water Bottle">
            <a:extLst>
              <a:ext uri="{FF2B5EF4-FFF2-40B4-BE49-F238E27FC236}">
                <a16:creationId xmlns:a16="http://schemas.microsoft.com/office/drawing/2014/main" id="{341FC4C3-199D-B3B3-7FEB-0C5B439F35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6228" y="1049232"/>
            <a:ext cx="1514474" cy="1514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475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3" name="Picture 1" descr="chalkboard on brights.047.jpeg">
            <a:extLst>
              <a:ext uri="{FF2B5EF4-FFF2-40B4-BE49-F238E27FC236}">
                <a16:creationId xmlns:a16="http://schemas.microsoft.com/office/drawing/2014/main" id="{9C936193-99C1-CFA4-6914-C5EAF729087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6" name="TextBox 5"/>
          <p:cNvSpPr txBox="1"/>
          <p:nvPr/>
        </p:nvSpPr>
        <p:spPr>
          <a:xfrm>
            <a:off x="2743168" y="1134637"/>
            <a:ext cx="5849743" cy="1169551"/>
          </a:xfrm>
          <a:prstGeom prst="rect">
            <a:avLst/>
          </a:prstGeom>
          <a:noFill/>
        </p:spPr>
        <p:txBody>
          <a:bodyPr wrap="none" rtlCol="0">
            <a:spAutoFit/>
          </a:bodyPr>
          <a:lstStyle/>
          <a:p>
            <a:pPr algn="ctr"/>
            <a:r>
              <a:rPr lang="en-US" sz="7000" dirty="0">
                <a:ln w="50800">
                  <a:noFill/>
                </a:ln>
                <a:solidFill>
                  <a:srgbClr val="FF0000"/>
                </a:solidFill>
                <a:effectLst>
                  <a:outerShdw blurRad="50800" dist="38100" dir="5400000" algn="t" rotWithShape="0">
                    <a:prstClr val="black">
                      <a:alpha val="40000"/>
                    </a:prstClr>
                  </a:outerShdw>
                </a:effectLst>
                <a:latin typeface="AGRESTINGTEACHERFACESOLID" panose="02000603000000000000" pitchFamily="2" charset="0"/>
                <a:ea typeface="AGRESTINGTEACHERFACESOLID" panose="02000603000000000000" pitchFamily="2" charset="0"/>
              </a:rPr>
              <a:t>HOUSE SYSTEM</a:t>
            </a:r>
          </a:p>
        </p:txBody>
      </p:sp>
      <p:sp>
        <p:nvSpPr>
          <p:cNvPr id="4" name="TextBox 3">
            <a:extLst>
              <a:ext uri="{FF2B5EF4-FFF2-40B4-BE49-F238E27FC236}">
                <a16:creationId xmlns:a16="http://schemas.microsoft.com/office/drawing/2014/main" id="{4ECB2400-E777-9639-9540-71ECB125638B}"/>
              </a:ext>
            </a:extLst>
          </p:cNvPr>
          <p:cNvSpPr txBox="1"/>
          <p:nvPr/>
        </p:nvSpPr>
        <p:spPr>
          <a:xfrm>
            <a:off x="806210" y="1816605"/>
            <a:ext cx="10311966" cy="5862944"/>
          </a:xfrm>
          <a:prstGeom prst="rect">
            <a:avLst/>
          </a:prstGeom>
          <a:noFill/>
        </p:spPr>
        <p:txBody>
          <a:bodyPr wrap="square">
            <a:noAutofit/>
          </a:bodyPr>
          <a:lstStyle/>
          <a:p>
            <a:pPr lvl="0" algn="l" rtl="0">
              <a:spcBef>
                <a:spcPts val="0"/>
              </a:spcBef>
              <a:spcAft>
                <a:spcPts val="0"/>
              </a:spcAft>
            </a:pPr>
            <a:endParaRPr lang="en-US" sz="2800" dirty="0">
              <a:solidFill>
                <a:srgbClr val="7030A0"/>
              </a:solidFill>
              <a:latin typeface="Century Gothic" panose="020B0502020202020204" pitchFamily="34" charset="0"/>
            </a:endParaRPr>
          </a:p>
          <a:p>
            <a:pPr marL="0" lvl="0" indent="0" rtl="0">
              <a:spcBef>
                <a:spcPts val="0"/>
              </a:spcBef>
              <a:spcAft>
                <a:spcPts val="0"/>
              </a:spcAft>
              <a:buNone/>
            </a:pPr>
            <a:r>
              <a:rPr lang="en-US" sz="2400" dirty="0">
                <a:solidFill>
                  <a:schemeClr val="bg1"/>
                </a:solidFill>
                <a:latin typeface="Century Gothic" panose="020B0502020202020204" pitchFamily="34" charset="0"/>
              </a:rPr>
              <a:t>All </a:t>
            </a:r>
            <a:r>
              <a:rPr lang="en-US" sz="2400" dirty="0" err="1">
                <a:solidFill>
                  <a:schemeClr val="bg1"/>
                </a:solidFill>
                <a:latin typeface="Century Gothic" panose="020B0502020202020204" pitchFamily="34" charset="0"/>
              </a:rPr>
              <a:t>McKeel</a:t>
            </a:r>
            <a:r>
              <a:rPr lang="en-US" sz="2400" dirty="0">
                <a:solidFill>
                  <a:schemeClr val="bg1"/>
                </a:solidFill>
                <a:latin typeface="Century Gothic" panose="020B0502020202020204" pitchFamily="34" charset="0"/>
              </a:rPr>
              <a:t> schools participate in a “House System” where students can earn house points during special events. Until 4th grade, students are part of their teacher’s house and can show their house spirit by wearing their house color on special days. </a:t>
            </a:r>
          </a:p>
          <a:p>
            <a:pPr marL="0" lvl="0" indent="0" rtl="0">
              <a:spcBef>
                <a:spcPts val="0"/>
              </a:spcBef>
              <a:spcAft>
                <a:spcPts val="0"/>
              </a:spcAft>
              <a:buNone/>
            </a:pPr>
            <a:r>
              <a:rPr lang="en-US" sz="2400" dirty="0">
                <a:solidFill>
                  <a:schemeClr val="bg1"/>
                </a:solidFill>
                <a:latin typeface="Century Gothic" panose="020B0502020202020204" pitchFamily="34" charset="0"/>
              </a:rPr>
              <a:t>We are part of the </a:t>
            </a:r>
            <a:r>
              <a:rPr lang="en-US" sz="2400" b="1" dirty="0">
                <a:solidFill>
                  <a:srgbClr val="FF0000"/>
                </a:solidFill>
                <a:latin typeface="Century Gothic" panose="020B0502020202020204" pitchFamily="34" charset="0"/>
              </a:rPr>
              <a:t>RED</a:t>
            </a:r>
            <a:r>
              <a:rPr lang="en-US" sz="2400" b="1" dirty="0">
                <a:solidFill>
                  <a:schemeClr val="bg1"/>
                </a:solidFill>
                <a:latin typeface="Century Gothic" panose="020B0502020202020204" pitchFamily="34" charset="0"/>
              </a:rPr>
              <a:t> </a:t>
            </a:r>
            <a:r>
              <a:rPr lang="en-US" sz="2400" dirty="0">
                <a:solidFill>
                  <a:schemeClr val="bg1"/>
                </a:solidFill>
                <a:latin typeface="Century Gothic" panose="020B0502020202020204" pitchFamily="34" charset="0"/>
              </a:rPr>
              <a:t>house- </a:t>
            </a:r>
            <a:r>
              <a:rPr lang="en-US" sz="2400" b="1" dirty="0">
                <a:solidFill>
                  <a:schemeClr val="bg1"/>
                </a:solidFill>
                <a:latin typeface="Century Gothic" panose="020B0502020202020204" pitchFamily="34" charset="0"/>
              </a:rPr>
              <a:t>GO  ALTRUIST</a:t>
            </a:r>
            <a:r>
              <a:rPr lang="en-US" sz="2400" dirty="0">
                <a:solidFill>
                  <a:schemeClr val="bg1"/>
                </a:solidFill>
                <a:latin typeface="Century Gothic" panose="020B0502020202020204" pitchFamily="34" charset="0"/>
              </a:rPr>
              <a:t>!!! On “house” days, our class can wear red</a:t>
            </a:r>
            <a:r>
              <a:rPr lang="en-US" sz="2400" b="1" dirty="0">
                <a:solidFill>
                  <a:schemeClr val="bg1"/>
                </a:solidFill>
                <a:latin typeface="Century Gothic" panose="020B0502020202020204" pitchFamily="34" charset="0"/>
              </a:rPr>
              <a:t> </a:t>
            </a:r>
            <a:r>
              <a:rPr lang="en-US" sz="2400" dirty="0">
                <a:solidFill>
                  <a:schemeClr val="bg1"/>
                </a:solidFill>
                <a:latin typeface="Century Gothic" panose="020B0502020202020204" pitchFamily="34" charset="0"/>
              </a:rPr>
              <a:t>shirt (with uniform bottoms). </a:t>
            </a:r>
            <a:r>
              <a:rPr lang="en-US" sz="2400" b="1" dirty="0">
                <a:solidFill>
                  <a:schemeClr val="accent4"/>
                </a:solidFill>
                <a:latin typeface="Century Gothic" panose="020B0502020202020204" pitchFamily="34" charset="0"/>
              </a:rPr>
              <a:t>Our first house day is this Friday, August 11th so students may wear their red shirt this Friday!!!</a:t>
            </a:r>
            <a:r>
              <a:rPr lang="en-US" sz="2400" dirty="0">
                <a:solidFill>
                  <a:schemeClr val="accent4"/>
                </a:solidFill>
                <a:latin typeface="Century Gothic" panose="020B0502020202020204" pitchFamily="34" charset="0"/>
              </a:rPr>
              <a:t>*</a:t>
            </a:r>
            <a:r>
              <a:rPr lang="en-US" sz="2400" dirty="0">
                <a:solidFill>
                  <a:schemeClr val="bg1"/>
                </a:solidFill>
                <a:latin typeface="Century Gothic" panose="020B0502020202020204" pitchFamily="34" charset="0"/>
              </a:rPr>
              <a:t>Shirts can by any shade of red and can have designs on the front. You can also go to Hobby Lobby and purchase a plain red t-shirt for $2.99. </a:t>
            </a:r>
          </a:p>
          <a:p>
            <a:pPr lvl="0"/>
            <a:endParaRPr lang="en-US" dirty="0">
              <a:solidFill>
                <a:srgbClr val="7030A0"/>
              </a:solidFill>
              <a:latin typeface="Century Gothic" panose="020B0502020202020204" pitchFamily="34" charset="0"/>
            </a:endParaRPr>
          </a:p>
        </p:txBody>
      </p:sp>
      <p:pic>
        <p:nvPicPr>
          <p:cNvPr id="2" name="Google Shape;120;p23">
            <a:extLst>
              <a:ext uri="{FF2B5EF4-FFF2-40B4-BE49-F238E27FC236}">
                <a16:creationId xmlns:a16="http://schemas.microsoft.com/office/drawing/2014/main" id="{8F261A62-E301-C1B7-433F-B9B3B1C37D8B}"/>
              </a:ext>
            </a:extLst>
          </p:cNvPr>
          <p:cNvPicPr preferRelativeResize="0"/>
          <p:nvPr/>
        </p:nvPicPr>
        <p:blipFill>
          <a:blip r:embed="rId5">
            <a:alphaModFix/>
          </a:blip>
          <a:stretch>
            <a:fillRect/>
          </a:stretch>
        </p:blipFill>
        <p:spPr>
          <a:xfrm>
            <a:off x="8721668" y="930937"/>
            <a:ext cx="1773695" cy="1169552"/>
          </a:xfrm>
          <a:prstGeom prst="rect">
            <a:avLst/>
          </a:prstGeom>
          <a:noFill/>
          <a:ln>
            <a:noFill/>
          </a:ln>
        </p:spPr>
      </p:pic>
    </p:spTree>
    <p:extLst>
      <p:ext uri="{BB962C8B-B14F-4D97-AF65-F5344CB8AC3E}">
        <p14:creationId xmlns:p14="http://schemas.microsoft.com/office/powerpoint/2010/main" val="13761699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1272</TotalTime>
  <Words>1925</Words>
  <Application>Microsoft Macintosh PowerPoint</Application>
  <PresentationFormat>Widescreen</PresentationFormat>
  <Paragraphs>120</Paragraphs>
  <Slides>21</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AGHOWDOYOUSURVIVE</vt:lpstr>
      <vt:lpstr>AGRESTINGTEACHERFACESOLID</vt:lpstr>
      <vt:lpstr>Arial</vt:lpstr>
      <vt:lpstr>Calibri</vt:lpstr>
      <vt:lpstr>Calibri Light</vt:lpstr>
      <vt:lpstr>Century Gothic</vt:lpstr>
      <vt:lpstr>KG Neatly Printed</vt:lpstr>
      <vt:lpstr>Snell Roundhand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Jamiela Peksis</dc:creator>
  <cp:lastModifiedBy>Angela Forbes</cp:lastModifiedBy>
  <cp:revision>49</cp:revision>
  <dcterms:created xsi:type="dcterms:W3CDTF">2023-07-17T23:29:39Z</dcterms:created>
  <dcterms:modified xsi:type="dcterms:W3CDTF">2023-08-06T23:58:33Z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1033-5.3.0.7932</vt:lpwstr>
  </property>
</Properties>
</file>